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60" r:id="rId3"/>
    <p:sldId id="258" r:id="rId4"/>
    <p:sldId id="278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E6E6E6"/>
    <a:srgbClr val="FFFFFF"/>
    <a:srgbClr val="0000D0"/>
    <a:srgbClr val="CC0000"/>
    <a:srgbClr val="FF0000"/>
    <a:srgbClr val="660066"/>
    <a:srgbClr val="6600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87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pPr/>
              <a:t>2022/4/6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145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pPr/>
              <a:t>2022/4/6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733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pPr/>
              <a:t>2022/4/6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2411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pPr/>
              <a:t>2022/4/6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245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pPr/>
              <a:t>2022/4/6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4749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623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10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85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61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84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13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1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53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1A25-46B4-4DE2-A6AF-32A833817D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01C1-6421-4658-88E5-77EB56A10BC1}" type="datetimeFigureOut">
              <a:rPr lang="zh-TW" altLang="en-US" smtClean="0"/>
              <a:t>2022/4/6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13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001C1-6421-4658-88E5-77EB56A10BC1}" type="datetimeFigureOut">
              <a:rPr lang="zh-TW" altLang="en-US" smtClean="0"/>
              <a:pPr/>
              <a:t>2022/4/6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EA1A25-46B4-4DE2-A6AF-32A833817D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846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HaohwF2cKfG1nx15KX5IppiubtcuAK2s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02323" y="1579534"/>
            <a:ext cx="8343900" cy="1998936"/>
          </a:xfrm>
        </p:spPr>
        <p:txBody>
          <a:bodyPr anchor="ctr">
            <a:noAutofit/>
          </a:bodyPr>
          <a:lstStyle/>
          <a:p>
            <a:pPr algn="ctr"/>
            <a:r>
              <a:rPr lang="zh-TW" altLang="en-US" sz="6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大仁國小</a:t>
            </a:r>
            <a:r>
              <a:rPr lang="en-US" altLang="zh-TW" sz="6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6600" b="1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週年</a:t>
            </a:r>
            <a:r>
              <a:rPr lang="zh-TW" altLang="en-US" sz="6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校慶</a:t>
            </a:r>
            <a:endParaRPr lang="zh-TW" altLang="en-US" sz="66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34798" y="3077307"/>
            <a:ext cx="5669486" cy="2233245"/>
          </a:xfrm>
        </p:spPr>
        <p:txBody>
          <a:bodyPr anchor="ctr">
            <a:normAutofit/>
          </a:bodyPr>
          <a:lstStyle/>
          <a:p>
            <a:pPr algn="ctr"/>
            <a:r>
              <a:rPr lang="zh-TW" altLang="en-US" sz="6600" b="1" dirty="0"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校慶</a:t>
            </a:r>
            <a:r>
              <a:rPr lang="en-US" altLang="zh-TW" sz="6600" b="1" dirty="0"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Logo</a:t>
            </a:r>
            <a:r>
              <a:rPr lang="zh-TW" altLang="en-US" sz="6600" b="1" dirty="0"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徵選</a:t>
            </a:r>
            <a:endParaRPr lang="zh-TW" altLang="en-US" sz="6600" b="1" dirty="0">
              <a:solidFill>
                <a:srgbClr val="E6E6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58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5303" y="738554"/>
            <a:ext cx="10251505" cy="5934808"/>
          </a:xfrm>
        </p:spPr>
        <p:txBody>
          <a:bodyPr>
            <a:normAutofit lnSpcReduction="10000"/>
          </a:bodyPr>
          <a:lstStyle/>
          <a:p>
            <a:r>
              <a:rPr lang="zh-TW" altLang="en-US" sz="4000" b="1" dirty="0">
                <a:solidFill>
                  <a:schemeClr val="accent5">
                    <a:lumMod val="75000"/>
                  </a:schemeClr>
                </a:solidFill>
              </a:rPr>
              <a:t>為慶祝本校</a:t>
            </a:r>
            <a:r>
              <a:rPr lang="en-US" altLang="zh-TW" sz="4000" b="1" dirty="0">
                <a:solidFill>
                  <a:schemeClr val="accent5">
                    <a:lumMod val="75000"/>
                  </a:schemeClr>
                </a:solidFill>
              </a:rPr>
              <a:t>40</a:t>
            </a:r>
            <a:r>
              <a:rPr lang="zh-TW" altLang="en-US" sz="4000" b="1" dirty="0">
                <a:solidFill>
                  <a:schemeClr val="accent5">
                    <a:lumMod val="75000"/>
                  </a:schemeClr>
                </a:solidFill>
              </a:rPr>
              <a:t>週年校慶，追求朝氣、活力、</a:t>
            </a:r>
            <a:r>
              <a:rPr lang="en-US" altLang="zh-TW" sz="4000" b="1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zh-TW" altLang="en-US" sz="4000" b="1" dirty="0">
                <a:solidFill>
                  <a:schemeClr val="accent5">
                    <a:lumMod val="75000"/>
                  </a:schemeClr>
                </a:solidFill>
              </a:rPr>
              <a:t>化、飛揚的優質形象，邀請親師生激盪腦力、共襄盛舉，發揮創意及美感，設計具代表性之校慶意象</a:t>
            </a:r>
            <a:r>
              <a:rPr lang="en-US" altLang="zh-TW" sz="4000" b="1" dirty="0">
                <a:solidFill>
                  <a:schemeClr val="accent5">
                    <a:lumMod val="75000"/>
                  </a:schemeClr>
                </a:solidFill>
              </a:rPr>
              <a:t>Logo</a:t>
            </a:r>
            <a:r>
              <a:rPr lang="zh-TW" altLang="en-US" sz="4000" b="1" dirty="0">
                <a:solidFill>
                  <a:schemeClr val="accent5">
                    <a:lumMod val="75000"/>
                  </a:schemeClr>
                </a:solidFill>
              </a:rPr>
              <a:t>圖像，共同歡度校慶</a:t>
            </a:r>
            <a:r>
              <a:rPr lang="zh-TW" altLang="en-US" sz="4000" b="1" dirty="0" smtClean="0">
                <a:solidFill>
                  <a:schemeClr val="accent5">
                    <a:lumMod val="75000"/>
                  </a:schemeClr>
                </a:solidFill>
              </a:rPr>
              <a:t>。</a:t>
            </a:r>
            <a:endParaRPr lang="en-US" altLang="zh-TW" sz="4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altLang="zh-TW" sz="4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zh-TW" altLang="en-US" sz="4000" b="1" dirty="0">
                <a:solidFill>
                  <a:srgbClr val="002060"/>
                </a:solidFill>
              </a:rPr>
              <a:t>參加對象：</a:t>
            </a: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</a:rPr>
              <a:t> （</a:t>
            </a:r>
            <a:r>
              <a:rPr lang="zh-TW" altLang="en-US" sz="4000" b="1" dirty="0">
                <a:solidFill>
                  <a:srgbClr val="002060"/>
                </a:solidFill>
              </a:rPr>
              <a:t>一）兒童組：限本校學生參加。</a:t>
            </a: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</a:rPr>
              <a:t> （</a:t>
            </a:r>
            <a:r>
              <a:rPr lang="zh-TW" altLang="en-US" sz="4000" b="1" dirty="0">
                <a:solidFill>
                  <a:srgbClr val="002060"/>
                </a:solidFill>
              </a:rPr>
              <a:t>二）成人組：本校同仁、家長及社會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人士</a:t>
            </a:r>
            <a:r>
              <a:rPr lang="en-US" altLang="zh-TW" sz="4000" b="1" dirty="0" smtClean="0">
                <a:solidFill>
                  <a:srgbClr val="002060"/>
                </a:solidFill>
              </a:rPr>
              <a:t/>
            </a:r>
            <a:br>
              <a:rPr lang="en-US" altLang="zh-TW" sz="4000" b="1" dirty="0" smtClean="0">
                <a:solidFill>
                  <a:srgbClr val="002060"/>
                </a:solidFill>
              </a:rPr>
            </a:br>
            <a:r>
              <a:rPr lang="zh-TW" altLang="en-US" sz="4000" b="1" dirty="0" smtClean="0">
                <a:solidFill>
                  <a:srgbClr val="002060"/>
                </a:solidFill>
              </a:rPr>
              <a:t>                        皆</a:t>
            </a:r>
            <a:r>
              <a:rPr lang="zh-TW" altLang="en-US" sz="4000" b="1" dirty="0">
                <a:solidFill>
                  <a:srgbClr val="002060"/>
                </a:solidFill>
              </a:rPr>
              <a:t>可參加。</a:t>
            </a:r>
          </a:p>
          <a:p>
            <a:endParaRPr lang="en-US" altLang="zh-TW" sz="4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9950" y="1811217"/>
            <a:ext cx="10624396" cy="3833445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chemeClr val="accent6">
                    <a:lumMod val="50000"/>
                  </a:schemeClr>
                </a:solidFill>
              </a:rPr>
              <a:t>校慶主題：「</a:t>
            </a:r>
            <a:r>
              <a:rPr lang="zh-TW" altLang="en-US" sz="4400" b="1" dirty="0">
                <a:solidFill>
                  <a:srgbClr val="FF0000"/>
                </a:solidFill>
              </a:rPr>
              <a:t>大仁四十，築夢踏實</a:t>
            </a:r>
            <a:r>
              <a:rPr lang="zh-TW" altLang="en-US" sz="4400" b="1" dirty="0">
                <a:solidFill>
                  <a:schemeClr val="accent6">
                    <a:lumMod val="50000"/>
                  </a:schemeClr>
                </a:solidFill>
              </a:rPr>
              <a:t>」。       </a:t>
            </a:r>
          </a:p>
          <a:p>
            <a:pPr marL="0" indent="0">
              <a:buNone/>
            </a:pPr>
            <a:endParaRPr lang="en-US" altLang="zh-TW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大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</a:rPr>
              <a:t>仁國小經過</a:t>
            </a:r>
            <a:r>
              <a:rPr lang="en-US" altLang="zh-TW" sz="3600" b="1" dirty="0">
                <a:solidFill>
                  <a:schemeClr val="accent6">
                    <a:lumMod val="50000"/>
                  </a:schemeClr>
                </a:solidFill>
              </a:rPr>
              <a:t>40</a:t>
            </a:r>
            <a:r>
              <a:rPr lang="zh-TW" altLang="en-US" sz="3600" b="1" dirty="0">
                <a:solidFill>
                  <a:schemeClr val="accent6">
                    <a:lumMod val="50000"/>
                  </a:schemeClr>
                </a:solidFill>
              </a:rPr>
              <a:t>週年，大仁寶寶在這裡生活、學習、成長、茁壯，每天都接受嘗試新的挑戰，遇見困難能努力堅持，朝著夢想前進！</a:t>
            </a:r>
          </a:p>
          <a:p>
            <a:pPr marL="0" indent="0">
              <a:buNone/>
            </a:pPr>
            <a:endParaRPr lang="zh-TW" altLang="en-US" sz="3600" dirty="0">
              <a:solidFill>
                <a:srgbClr val="0000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594" y="351694"/>
            <a:ext cx="10800243" cy="650630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b="1" dirty="0">
                <a:solidFill>
                  <a:srgbClr val="002060"/>
                </a:solidFill>
              </a:rPr>
              <a:t>實施方式說明：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（一）</a:t>
            </a:r>
            <a:r>
              <a:rPr lang="en-US" altLang="zh-TW" sz="3600" b="1" dirty="0">
                <a:solidFill>
                  <a:srgbClr val="002060"/>
                </a:solidFill>
              </a:rPr>
              <a:t>Logo</a:t>
            </a:r>
            <a:r>
              <a:rPr lang="zh-TW" altLang="en-US" sz="3600" b="1" dirty="0">
                <a:solidFill>
                  <a:srgbClr val="002060"/>
                </a:solidFill>
              </a:rPr>
              <a:t>設計可包含「</a:t>
            </a:r>
            <a:r>
              <a:rPr lang="zh-TW" altLang="en-US" sz="3600" b="1" dirty="0">
                <a:solidFill>
                  <a:srgbClr val="FF0000"/>
                </a:solidFill>
              </a:rPr>
              <a:t>大仁</a:t>
            </a:r>
            <a:r>
              <a:rPr lang="zh-TW" altLang="en-US" sz="3600" b="1" dirty="0">
                <a:solidFill>
                  <a:srgbClr val="002060"/>
                </a:solidFill>
              </a:rPr>
              <a:t>」、「</a:t>
            </a:r>
            <a:r>
              <a:rPr lang="en-US" altLang="zh-TW" sz="3600" b="1" dirty="0">
                <a:solidFill>
                  <a:srgbClr val="FF0000"/>
                </a:solidFill>
              </a:rPr>
              <a:t>40</a:t>
            </a:r>
            <a:r>
              <a:rPr lang="zh-TW" altLang="en-US" sz="3600" b="1" dirty="0">
                <a:solidFill>
                  <a:srgbClr val="002060"/>
                </a:solidFill>
              </a:rPr>
              <a:t>」、「</a:t>
            </a:r>
            <a:r>
              <a:rPr lang="en-US" altLang="zh-TW" sz="3600" b="1" dirty="0">
                <a:solidFill>
                  <a:srgbClr val="FF0000"/>
                </a:solidFill>
              </a:rPr>
              <a:t>DRES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」、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「     」</a:t>
            </a:r>
            <a:r>
              <a:rPr lang="zh-TW" altLang="en-US" sz="3600" b="1" dirty="0">
                <a:solidFill>
                  <a:srgbClr val="002060"/>
                </a:solidFill>
              </a:rPr>
              <a:t>等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。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zh-TW" alt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（二）作品一律繪製或黏貼於報名表中，圖幅尺寸以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不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         小於</a:t>
            </a:r>
            <a:r>
              <a:rPr lang="en-US" altLang="zh-TW" sz="3600" b="1" dirty="0">
                <a:solidFill>
                  <a:schemeClr val="accent6">
                    <a:lumMod val="75000"/>
                  </a:schemeClr>
                </a:solidFill>
              </a:rPr>
              <a:t>10cm×10cm</a:t>
            </a:r>
            <a:r>
              <a:rPr lang="zh-TW" altLang="en-US" sz="3600" b="1" dirty="0">
                <a:solidFill>
                  <a:srgbClr val="002060"/>
                </a:solidFill>
              </a:rPr>
              <a:t>為原則，可用手繪或電腦繪圖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，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但</a:t>
            </a:r>
            <a:r>
              <a:rPr lang="zh-TW" altLang="en-US" sz="3600" b="1" dirty="0">
                <a:solidFill>
                  <a:srgbClr val="002060"/>
                </a:solidFill>
              </a:rPr>
              <a:t>僅限平面作品，如以電腦繪圖設計，獲錄取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者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請</a:t>
            </a:r>
            <a:r>
              <a:rPr lang="zh-TW" altLang="en-US" sz="3600" b="1" dirty="0">
                <a:solidFill>
                  <a:srgbClr val="002060"/>
                </a:solidFill>
              </a:rPr>
              <a:t>另送交電子檔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。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002060"/>
                </a:solidFill>
              </a:rPr>
              <a:t>             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備註</a:t>
            </a:r>
            <a:r>
              <a:rPr lang="zh-TW" altLang="en-US" sz="2800" b="1" dirty="0">
                <a:solidFill>
                  <a:srgbClr val="0070C0"/>
                </a:solidFill>
              </a:rPr>
              <a:t>：使用繪圖軟體製作，請以 </a:t>
            </a:r>
            <a:r>
              <a:rPr lang="en-US" altLang="zh-TW" sz="2800" b="1" dirty="0">
                <a:solidFill>
                  <a:srgbClr val="0070C0"/>
                </a:solidFill>
              </a:rPr>
              <a:t>1024px × 768px </a:t>
            </a:r>
            <a:r>
              <a:rPr lang="zh-TW" altLang="en-US" sz="2800" b="1" dirty="0">
                <a:solidFill>
                  <a:srgbClr val="0070C0"/>
                </a:solidFill>
              </a:rPr>
              <a:t>之視覺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設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/>
            </a:r>
            <a:br>
              <a:rPr lang="en-US" altLang="zh-TW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                       計</a:t>
            </a:r>
            <a:r>
              <a:rPr lang="zh-TW" altLang="en-US" sz="2800" b="1" dirty="0">
                <a:solidFill>
                  <a:srgbClr val="0070C0"/>
                </a:solidFill>
              </a:rPr>
              <a:t>為尺寸，</a:t>
            </a:r>
            <a:r>
              <a:rPr lang="en-US" altLang="zh-TW" sz="2800" b="1" dirty="0">
                <a:solidFill>
                  <a:srgbClr val="0070C0"/>
                </a:solidFill>
              </a:rPr>
              <a:t>JPG </a:t>
            </a:r>
            <a:r>
              <a:rPr lang="zh-TW" altLang="en-US" sz="2800" b="1" dirty="0">
                <a:solidFill>
                  <a:srgbClr val="0070C0"/>
                </a:solidFill>
              </a:rPr>
              <a:t>格式檔，解析度需至少為 </a:t>
            </a:r>
            <a:r>
              <a:rPr lang="en-US" altLang="zh-TW" sz="2800" b="1" dirty="0">
                <a:solidFill>
                  <a:srgbClr val="0070C0"/>
                </a:solidFill>
              </a:rPr>
              <a:t>300dpi</a:t>
            </a:r>
            <a:r>
              <a:rPr lang="zh-TW" altLang="en-US" sz="2800" b="1" dirty="0">
                <a:solidFill>
                  <a:srgbClr val="0070C0"/>
                </a:solidFill>
              </a:rPr>
              <a:t>，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色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/>
            </a:r>
            <a:br>
              <a:rPr lang="en-US" altLang="zh-TW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                       彩</a:t>
            </a:r>
            <a:r>
              <a:rPr lang="zh-TW" altLang="en-US" sz="2800" b="1" dirty="0">
                <a:solidFill>
                  <a:srgbClr val="0070C0"/>
                </a:solidFill>
              </a:rPr>
              <a:t>模式 </a:t>
            </a:r>
            <a:r>
              <a:rPr lang="en-US" altLang="zh-TW" sz="2800" b="1" dirty="0">
                <a:solidFill>
                  <a:srgbClr val="0070C0"/>
                </a:solidFill>
              </a:rPr>
              <a:t>CMYK</a:t>
            </a:r>
            <a:r>
              <a:rPr lang="zh-TW" altLang="en-US" sz="2800" b="1" dirty="0">
                <a:solidFill>
                  <a:srgbClr val="0070C0"/>
                </a:solidFill>
              </a:rPr>
              <a:t>、</a:t>
            </a:r>
            <a:r>
              <a:rPr lang="en-US" altLang="zh-TW" sz="2800" b="1" dirty="0">
                <a:solidFill>
                  <a:srgbClr val="0070C0"/>
                </a:solidFill>
              </a:rPr>
              <a:t>RGB </a:t>
            </a:r>
            <a:r>
              <a:rPr lang="zh-TW" altLang="en-US" sz="2800" b="1" dirty="0">
                <a:solidFill>
                  <a:srgbClr val="0070C0"/>
                </a:solidFill>
              </a:rPr>
              <a:t>為佳。</a:t>
            </a:r>
            <a:endParaRPr lang="zh-TW" alt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（三）設計理念與涵義說明，限</a:t>
            </a:r>
            <a:r>
              <a:rPr lang="en-US" altLang="zh-TW" sz="3600" b="1" dirty="0">
                <a:solidFill>
                  <a:srgbClr val="002060"/>
                </a:solidFill>
              </a:rPr>
              <a:t>200</a:t>
            </a:r>
            <a:r>
              <a:rPr lang="zh-TW" altLang="en-US" sz="3600" b="1" dirty="0">
                <a:solidFill>
                  <a:srgbClr val="002060"/>
                </a:solidFill>
              </a:rPr>
              <a:t>字以內。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（四）實施計畫及報名表請向本校學務處索取或至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本校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網站</a:t>
            </a:r>
            <a:r>
              <a:rPr lang="zh-TW" altLang="en-US" sz="3600" b="1" dirty="0">
                <a:solidFill>
                  <a:srgbClr val="002060"/>
                </a:solidFill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</a:rPr>
              <a:t>http://www.dres.tc.edu.tw/</a:t>
            </a:r>
            <a:r>
              <a:rPr lang="zh-TW" altLang="en-US" sz="3600" b="1" dirty="0">
                <a:solidFill>
                  <a:srgbClr val="002060"/>
                </a:solidFill>
              </a:rPr>
              <a:t>）自行下載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，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送</a:t>
            </a:r>
            <a:r>
              <a:rPr lang="zh-TW" altLang="en-US" sz="3600" b="1" dirty="0">
                <a:solidFill>
                  <a:srgbClr val="002060"/>
                </a:solidFill>
              </a:rPr>
              <a:t>件時請務必詳細填列聯絡資料，並以紙本送件。</a:t>
            </a:r>
          </a:p>
          <a:p>
            <a:pPr marL="0" indent="0">
              <a:buNone/>
            </a:pPr>
            <a:endParaRPr lang="zh-TW" altLang="en-US" sz="3600" dirty="0">
              <a:solidFill>
                <a:srgbClr val="0000D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134" y="1323996"/>
            <a:ext cx="608113" cy="57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3764" y="351692"/>
            <a:ext cx="11661889" cy="6427177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b="1" dirty="0">
                <a:solidFill>
                  <a:srgbClr val="002060"/>
                </a:solidFill>
              </a:rPr>
              <a:t>送件方式說明：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（一）每人限繳交一件作品。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（二）報名表請自行繕打或以正楷書寫，並於</a:t>
            </a:r>
            <a:r>
              <a:rPr lang="en-US" altLang="zh-TW" sz="3600" b="1" dirty="0">
                <a:solidFill>
                  <a:srgbClr val="002060"/>
                </a:solidFill>
              </a:rPr>
              <a:t>《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著作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權</a:t>
            </a:r>
            <a:r>
              <a:rPr lang="zh-TW" altLang="en-US" sz="3600" b="1" dirty="0">
                <a:solidFill>
                  <a:srgbClr val="002060"/>
                </a:solidFill>
              </a:rPr>
              <a:t>授權同意書</a:t>
            </a:r>
            <a:r>
              <a:rPr lang="en-US" altLang="zh-TW" sz="3600" b="1" dirty="0">
                <a:solidFill>
                  <a:srgbClr val="002060"/>
                </a:solidFill>
              </a:rPr>
              <a:t>》</a:t>
            </a:r>
            <a:r>
              <a:rPr lang="zh-TW" altLang="en-US" sz="3600" b="1" dirty="0">
                <a:solidFill>
                  <a:srgbClr val="002060"/>
                </a:solidFill>
              </a:rPr>
              <a:t>簽名。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（三）收件時間：</a:t>
            </a:r>
            <a:r>
              <a:rPr lang="zh-TW" altLang="en-US" sz="3600" b="1" dirty="0">
                <a:solidFill>
                  <a:srgbClr val="FF6600"/>
                </a:solidFill>
              </a:rPr>
              <a:t>即日起至</a:t>
            </a:r>
            <a:r>
              <a:rPr lang="en-US" altLang="zh-TW" sz="3600" b="1" dirty="0">
                <a:solidFill>
                  <a:srgbClr val="FF6600"/>
                </a:solidFill>
              </a:rPr>
              <a:t>111</a:t>
            </a:r>
            <a:r>
              <a:rPr lang="zh-TW" altLang="en-US" sz="3600" b="1" dirty="0">
                <a:solidFill>
                  <a:srgbClr val="FF6600"/>
                </a:solidFill>
              </a:rPr>
              <a:t>年</a:t>
            </a:r>
            <a:r>
              <a:rPr lang="en-US" altLang="zh-TW" sz="3600" b="1" dirty="0">
                <a:solidFill>
                  <a:srgbClr val="FF6600"/>
                </a:solidFill>
              </a:rPr>
              <a:t>5</a:t>
            </a:r>
            <a:r>
              <a:rPr lang="zh-TW" altLang="en-US" sz="3600" b="1" dirty="0">
                <a:solidFill>
                  <a:srgbClr val="FF6600"/>
                </a:solidFill>
              </a:rPr>
              <a:t>月</a:t>
            </a:r>
            <a:r>
              <a:rPr lang="en-US" altLang="zh-TW" sz="3600" b="1" dirty="0">
                <a:solidFill>
                  <a:srgbClr val="FF6600"/>
                </a:solidFill>
              </a:rPr>
              <a:t>31</a:t>
            </a:r>
            <a:r>
              <a:rPr lang="zh-TW" altLang="en-US" sz="3600" b="1" dirty="0">
                <a:solidFill>
                  <a:srgbClr val="FF6600"/>
                </a:solidFill>
              </a:rPr>
              <a:t>日止。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（四）收件方式：請將作品送至學務處。</a:t>
            </a: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</a:rPr>
              <a:t>          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>1</a:t>
            </a:r>
            <a:r>
              <a:rPr lang="en-US" altLang="zh-TW" sz="3600" b="1" dirty="0">
                <a:solidFill>
                  <a:srgbClr val="002060"/>
                </a:solidFill>
              </a:rPr>
              <a:t>.</a:t>
            </a:r>
            <a:r>
              <a:rPr lang="zh-TW" altLang="en-US" sz="3600" b="1" dirty="0">
                <a:solidFill>
                  <a:srgbClr val="002060"/>
                </a:solidFill>
              </a:rPr>
              <a:t>兒童組：由各班級任教師將作品統一送交學務處。</a:t>
            </a: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</a:rPr>
              <a:t>          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>2</a:t>
            </a:r>
            <a:r>
              <a:rPr lang="en-US" altLang="zh-TW" sz="3600" b="1" dirty="0">
                <a:solidFill>
                  <a:srgbClr val="002060"/>
                </a:solidFill>
              </a:rPr>
              <a:t>.</a:t>
            </a:r>
            <a:r>
              <a:rPr lang="zh-TW" altLang="en-US" sz="3600" b="1" dirty="0">
                <a:solidFill>
                  <a:srgbClr val="002060"/>
                </a:solidFill>
              </a:rPr>
              <a:t>成人組：請親送或以掛號郵寄至本校學務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處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              （</a:t>
            </a:r>
            <a:r>
              <a:rPr lang="en-US" altLang="zh-TW" sz="3600" b="1" dirty="0">
                <a:solidFill>
                  <a:srgbClr val="002060"/>
                </a:solidFill>
              </a:rPr>
              <a:t>40750</a:t>
            </a:r>
            <a:r>
              <a:rPr lang="zh-TW" altLang="en-US" sz="3600" b="1" dirty="0">
                <a:solidFill>
                  <a:srgbClr val="002060"/>
                </a:solidFill>
              </a:rPr>
              <a:t>臺中市西屯區重慶路</a:t>
            </a:r>
            <a:r>
              <a:rPr lang="en-US" altLang="zh-TW" sz="3600" b="1" dirty="0">
                <a:solidFill>
                  <a:srgbClr val="002060"/>
                </a:solidFill>
              </a:rPr>
              <a:t>200</a:t>
            </a:r>
            <a:r>
              <a:rPr lang="zh-TW" altLang="en-US" sz="3600" b="1" dirty="0">
                <a:solidFill>
                  <a:srgbClr val="002060"/>
                </a:solidFill>
              </a:rPr>
              <a:t>號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）。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</a:rPr>
              <a:t>          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備註：若</a:t>
            </a:r>
            <a:r>
              <a:rPr lang="zh-TW" altLang="en-US" sz="2600" b="1" dirty="0">
                <a:solidFill>
                  <a:srgbClr val="FF6600"/>
                </a:solidFill>
              </a:rPr>
              <a:t>有電子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檔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請</a:t>
            </a:r>
            <a:r>
              <a:rPr lang="zh-TW" altLang="en-US" sz="2600" b="1" dirty="0">
                <a:solidFill>
                  <a:srgbClr val="FF6600"/>
                </a:solidFill>
              </a:rPr>
              <a:t>以 </a:t>
            </a:r>
            <a:r>
              <a:rPr lang="en-US" altLang="zh-TW" sz="2600" b="1" dirty="0">
                <a:solidFill>
                  <a:srgbClr val="FF6600"/>
                </a:solidFill>
              </a:rPr>
              <a:t>RAR </a:t>
            </a:r>
            <a:r>
              <a:rPr lang="zh-TW" altLang="en-US" sz="2600" b="1" dirty="0">
                <a:solidFill>
                  <a:srgbClr val="FF6600"/>
                </a:solidFill>
              </a:rPr>
              <a:t>或 </a:t>
            </a:r>
            <a:r>
              <a:rPr lang="en-US" altLang="zh-TW" sz="2600" b="1" dirty="0">
                <a:solidFill>
                  <a:srgbClr val="FF6600"/>
                </a:solidFill>
              </a:rPr>
              <a:t>ZIP </a:t>
            </a:r>
            <a:r>
              <a:rPr lang="zh-TW" altLang="en-US" sz="2600" b="1" dirty="0">
                <a:solidFill>
                  <a:srgbClr val="FF6600"/>
                </a:solidFill>
              </a:rPr>
              <a:t>等壓縮軟體壓縮為 </a:t>
            </a:r>
            <a:r>
              <a:rPr lang="en-US" altLang="zh-TW" sz="2600" b="1" dirty="0">
                <a:solidFill>
                  <a:srgbClr val="FF6600"/>
                </a:solidFill>
              </a:rPr>
              <a:t>1 </a:t>
            </a:r>
            <a:r>
              <a:rPr lang="zh-TW" altLang="en-US" sz="2600" b="1" dirty="0">
                <a:solidFill>
                  <a:srgbClr val="FF6600"/>
                </a:solidFill>
              </a:rPr>
              <a:t>個檔案後設定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密碼</a:t>
            </a:r>
            <a:r>
              <a:rPr lang="en-US" altLang="zh-TW" sz="2600" b="1" dirty="0" smtClean="0">
                <a:solidFill>
                  <a:srgbClr val="FF6600"/>
                </a:solidFill>
              </a:rPr>
              <a:t/>
            </a:r>
            <a:br>
              <a:rPr lang="en-US" altLang="zh-TW" sz="2600" b="1" dirty="0" smtClean="0">
                <a:solidFill>
                  <a:srgbClr val="FF6600"/>
                </a:solidFill>
              </a:rPr>
            </a:br>
            <a:r>
              <a:rPr lang="zh-TW" altLang="en-US" sz="2600" b="1" dirty="0" smtClean="0">
                <a:solidFill>
                  <a:srgbClr val="FF6600"/>
                </a:solidFill>
              </a:rPr>
              <a:t>                       （</a:t>
            </a:r>
            <a:r>
              <a:rPr lang="zh-TW" altLang="en-US" sz="2600" b="1" dirty="0">
                <a:solidFill>
                  <a:srgbClr val="FF6600"/>
                </a:solidFill>
              </a:rPr>
              <a:t>密碼設定方式為報名表內之聯絡電話數字，如聯絡電話為 </a:t>
            </a:r>
            <a:r>
              <a:rPr lang="en-US" altLang="zh-TW" sz="2600" b="1" dirty="0" smtClean="0">
                <a:solidFill>
                  <a:srgbClr val="FF6600"/>
                </a:solidFill>
              </a:rPr>
              <a:t>04-23134545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，</a:t>
            </a:r>
            <a:r>
              <a:rPr lang="en-US" altLang="zh-TW" sz="2600" b="1" dirty="0" smtClean="0">
                <a:solidFill>
                  <a:srgbClr val="FF6600"/>
                </a:solidFill>
              </a:rPr>
              <a:t/>
            </a:r>
            <a:br>
              <a:rPr lang="en-US" altLang="zh-TW" sz="2600" b="1" dirty="0" smtClean="0">
                <a:solidFill>
                  <a:srgbClr val="FF6600"/>
                </a:solidFill>
              </a:rPr>
            </a:br>
            <a:r>
              <a:rPr lang="zh-TW" altLang="en-US" sz="2600" b="1" dirty="0" smtClean="0">
                <a:solidFill>
                  <a:srgbClr val="FF6600"/>
                </a:solidFill>
              </a:rPr>
              <a:t>                          密碼</a:t>
            </a:r>
            <a:r>
              <a:rPr lang="zh-TW" altLang="en-US" sz="2600" b="1" dirty="0">
                <a:solidFill>
                  <a:srgbClr val="FF6600"/>
                </a:solidFill>
              </a:rPr>
              <a:t>則為 </a:t>
            </a:r>
            <a:r>
              <a:rPr lang="en-US" altLang="zh-TW" sz="2600" b="1" dirty="0" smtClean="0">
                <a:solidFill>
                  <a:srgbClr val="FF6600"/>
                </a:solidFill>
              </a:rPr>
              <a:t>0423134545 </a:t>
            </a:r>
            <a:r>
              <a:rPr lang="zh-TW" altLang="en-US" sz="2600" b="1" dirty="0">
                <a:solidFill>
                  <a:srgbClr val="FF6600"/>
                </a:solidFill>
              </a:rPr>
              <a:t>或手機號碼 </a:t>
            </a:r>
            <a:r>
              <a:rPr lang="en-US" altLang="zh-TW" sz="2600" b="1" dirty="0" smtClean="0">
                <a:solidFill>
                  <a:srgbClr val="FF6600"/>
                </a:solidFill>
              </a:rPr>
              <a:t>0928-989688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，</a:t>
            </a:r>
            <a:r>
              <a:rPr lang="zh-TW" altLang="en-US" sz="2600" b="1" dirty="0">
                <a:solidFill>
                  <a:srgbClr val="FF6600"/>
                </a:solidFill>
              </a:rPr>
              <a:t>密碼則為 </a:t>
            </a:r>
            <a:r>
              <a:rPr lang="en-US" altLang="zh-TW" sz="2600" b="1" dirty="0" smtClean="0">
                <a:solidFill>
                  <a:srgbClr val="FF6600"/>
                </a:solidFill>
              </a:rPr>
              <a:t>0928989688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）</a:t>
            </a:r>
            <a:r>
              <a:rPr lang="en-US" altLang="zh-TW" sz="2600" b="1" dirty="0" smtClean="0">
                <a:solidFill>
                  <a:srgbClr val="FF6600"/>
                </a:solidFill>
              </a:rPr>
              <a:t/>
            </a:r>
            <a:br>
              <a:rPr lang="en-US" altLang="zh-TW" sz="2600" b="1" dirty="0" smtClean="0">
                <a:solidFill>
                  <a:srgbClr val="FF6600"/>
                </a:solidFill>
              </a:rPr>
            </a:br>
            <a:r>
              <a:rPr lang="zh-TW" altLang="en-US" sz="2600" b="1" dirty="0" smtClean="0">
                <a:solidFill>
                  <a:srgbClr val="FF6600"/>
                </a:solidFill>
              </a:rPr>
              <a:t>                        ，</a:t>
            </a:r>
            <a:r>
              <a:rPr lang="zh-TW" altLang="en-US" sz="2600" b="1" dirty="0">
                <a:solidFill>
                  <a:srgbClr val="FF6600"/>
                </a:solidFill>
              </a:rPr>
              <a:t>壓縮檔名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請註明</a:t>
            </a:r>
            <a:r>
              <a:rPr lang="zh-TW" altLang="en-US" sz="2600" b="1" dirty="0">
                <a:solidFill>
                  <a:srgbClr val="FF6600"/>
                </a:solidFill>
              </a:rPr>
              <a:t>「作品名稱</a:t>
            </a:r>
            <a:r>
              <a:rPr lang="en-US" altLang="zh-TW" sz="2600" b="1" dirty="0">
                <a:solidFill>
                  <a:srgbClr val="FF6600"/>
                </a:solidFill>
              </a:rPr>
              <a:t>-</a:t>
            </a:r>
            <a:r>
              <a:rPr lang="zh-TW" altLang="en-US" sz="2600" b="1" dirty="0">
                <a:solidFill>
                  <a:srgbClr val="FF6600"/>
                </a:solidFill>
              </a:rPr>
              <a:t>作者姓名」，並上傳至</a:t>
            </a:r>
            <a:r>
              <a:rPr lang="zh-TW" altLang="en-US" sz="2600" b="1" dirty="0">
                <a:solidFill>
                  <a:srgbClr val="FF6600"/>
                </a:solidFill>
                <a:hlinkClick r:id="rId2"/>
              </a:rPr>
              <a:t>雲端</a:t>
            </a:r>
            <a:r>
              <a:rPr lang="zh-TW" altLang="en-US" sz="2600" b="1" dirty="0" smtClean="0">
                <a:solidFill>
                  <a:srgbClr val="FF6600"/>
                </a:solidFill>
                <a:hlinkClick r:id="rId2"/>
              </a:rPr>
              <a:t>連結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或</a:t>
            </a:r>
            <a:r>
              <a:rPr lang="zh-TW" altLang="en-US" sz="2600" b="1" dirty="0">
                <a:solidFill>
                  <a:srgbClr val="FF6600"/>
                </a:solidFill>
              </a:rPr>
              <a:t>傳送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電子郵</a:t>
            </a:r>
            <a:r>
              <a:rPr lang="en-US" altLang="zh-TW" sz="2600" b="1" dirty="0" smtClean="0">
                <a:solidFill>
                  <a:srgbClr val="FF6600"/>
                </a:solidFill>
              </a:rPr>
              <a:t/>
            </a:r>
            <a:br>
              <a:rPr lang="en-US" altLang="zh-TW" sz="2600" b="1" dirty="0" smtClean="0">
                <a:solidFill>
                  <a:srgbClr val="FF6600"/>
                </a:solidFill>
              </a:rPr>
            </a:br>
            <a:r>
              <a:rPr lang="en-US" altLang="zh-TW" sz="2600" b="1" dirty="0" smtClean="0">
                <a:solidFill>
                  <a:srgbClr val="FF6600"/>
                </a:solidFill>
              </a:rPr>
              <a:t>                        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件</a:t>
            </a:r>
            <a:r>
              <a:rPr lang="zh-TW" altLang="en-US" sz="2600" b="1" dirty="0">
                <a:solidFill>
                  <a:srgbClr val="FF6600"/>
                </a:solidFill>
              </a:rPr>
              <a:t>子</a:t>
            </a:r>
            <a:r>
              <a:rPr lang="zh-TW" altLang="en-US" sz="2600" b="1" dirty="0" smtClean="0">
                <a:solidFill>
                  <a:srgbClr val="FF6600"/>
                </a:solidFill>
              </a:rPr>
              <a:t>郵件</a:t>
            </a:r>
            <a:r>
              <a:rPr lang="zh-TW" altLang="en-US" sz="2600" b="1" dirty="0">
                <a:solidFill>
                  <a:srgbClr val="FF6600"/>
                </a:solidFill>
              </a:rPr>
              <a:t>至</a:t>
            </a:r>
            <a:r>
              <a:rPr lang="en-US" altLang="zh-TW" sz="2600" b="1" dirty="0">
                <a:solidFill>
                  <a:srgbClr val="FF6600"/>
                </a:solidFill>
              </a:rPr>
              <a:t>nanako600306@gmail.com</a:t>
            </a:r>
            <a:r>
              <a:rPr lang="zh-TW" altLang="en-US" sz="2600" b="1" dirty="0">
                <a:solidFill>
                  <a:srgbClr val="FF66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687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0819" y="211015"/>
            <a:ext cx="10694735" cy="634804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b="1" dirty="0">
                <a:solidFill>
                  <a:srgbClr val="002060"/>
                </a:solidFill>
              </a:rPr>
              <a:t>評審方式及獎勵辦法：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（一）評審標準：整體造型</a:t>
            </a:r>
            <a:r>
              <a:rPr lang="en-US" altLang="zh-TW" sz="3600" b="1" dirty="0">
                <a:solidFill>
                  <a:srgbClr val="002060"/>
                </a:solidFill>
              </a:rPr>
              <a:t>30%</a:t>
            </a:r>
            <a:r>
              <a:rPr lang="zh-TW" altLang="en-US" sz="3600" b="1" dirty="0">
                <a:solidFill>
                  <a:srgbClr val="002060"/>
                </a:solidFill>
              </a:rPr>
              <a:t>、創意表現</a:t>
            </a:r>
            <a:r>
              <a:rPr lang="en-US" altLang="zh-TW" sz="3600" b="1" dirty="0">
                <a:solidFill>
                  <a:srgbClr val="002060"/>
                </a:solidFill>
              </a:rPr>
              <a:t>25%</a:t>
            </a:r>
            <a:r>
              <a:rPr lang="zh-TW" altLang="en-US" sz="3600" b="1" dirty="0">
                <a:solidFill>
                  <a:srgbClr val="002060"/>
                </a:solidFill>
              </a:rPr>
              <a:t>、色彩美感</a:t>
            </a:r>
            <a:r>
              <a:rPr lang="en-US" altLang="zh-TW" sz="3600" b="1" dirty="0">
                <a:solidFill>
                  <a:srgbClr val="002060"/>
                </a:solidFill>
              </a:rPr>
              <a:t>25%</a:t>
            </a:r>
            <a:r>
              <a:rPr lang="zh-TW" altLang="en-US" sz="3600" b="1" dirty="0">
                <a:solidFill>
                  <a:srgbClr val="002060"/>
                </a:solidFill>
              </a:rPr>
              <a:t>、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設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                 計</a:t>
            </a:r>
            <a:r>
              <a:rPr lang="zh-TW" altLang="en-US" sz="3600" b="1" dirty="0">
                <a:solidFill>
                  <a:srgbClr val="002060"/>
                </a:solidFill>
              </a:rPr>
              <a:t>理念構想</a:t>
            </a:r>
            <a:r>
              <a:rPr lang="en-US" altLang="zh-TW" sz="3600" b="1" dirty="0">
                <a:solidFill>
                  <a:srgbClr val="002060"/>
                </a:solidFill>
              </a:rPr>
              <a:t>20%</a:t>
            </a:r>
            <a:r>
              <a:rPr lang="zh-TW" altLang="en-US" sz="3600" b="1" dirty="0">
                <a:solidFill>
                  <a:srgbClr val="002060"/>
                </a:solidFill>
              </a:rPr>
              <a:t>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（二）由本校聘請專業人士組成評審小組，評選出優良作品，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得獎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名單</a:t>
            </a:r>
            <a:r>
              <a:rPr lang="zh-TW" altLang="en-US" sz="3600" b="1" dirty="0">
                <a:solidFill>
                  <a:srgbClr val="002060"/>
                </a:solidFill>
              </a:rPr>
              <a:t>於</a:t>
            </a:r>
            <a:r>
              <a:rPr lang="en-US" altLang="zh-TW" sz="3600" b="1" dirty="0">
                <a:solidFill>
                  <a:srgbClr val="C00000"/>
                </a:solidFill>
              </a:rPr>
              <a:t>111</a:t>
            </a:r>
            <a:r>
              <a:rPr lang="zh-TW" altLang="en-US" sz="3600" b="1" dirty="0">
                <a:solidFill>
                  <a:srgbClr val="C00000"/>
                </a:solidFill>
              </a:rPr>
              <a:t>年</a:t>
            </a:r>
            <a:r>
              <a:rPr lang="en-US" altLang="zh-TW" sz="3600" b="1" dirty="0">
                <a:solidFill>
                  <a:srgbClr val="C00000"/>
                </a:solidFill>
              </a:rPr>
              <a:t>6</a:t>
            </a:r>
            <a:r>
              <a:rPr lang="zh-TW" altLang="en-US" sz="3600" b="1" dirty="0">
                <a:solidFill>
                  <a:srgbClr val="C00000"/>
                </a:solidFill>
              </a:rPr>
              <a:t>月</a:t>
            </a:r>
            <a:r>
              <a:rPr lang="en-US" altLang="zh-TW" sz="3600" b="1" dirty="0">
                <a:solidFill>
                  <a:srgbClr val="C00000"/>
                </a:solidFill>
              </a:rPr>
              <a:t>30</a:t>
            </a:r>
            <a:r>
              <a:rPr lang="zh-TW" altLang="en-US" sz="3600" b="1" dirty="0">
                <a:solidFill>
                  <a:srgbClr val="C00000"/>
                </a:solidFill>
              </a:rPr>
              <a:t>日前</a:t>
            </a:r>
            <a:r>
              <a:rPr lang="zh-TW" altLang="en-US" sz="3600" b="1" dirty="0">
                <a:solidFill>
                  <a:srgbClr val="002060"/>
                </a:solidFill>
              </a:rPr>
              <a:t>公告於本校網頁。 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（三）獎項及獎勵：各組分別錄取</a:t>
            </a: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</a:rPr>
              <a:t>          </a:t>
            </a:r>
            <a:r>
              <a:rPr lang="en-US" altLang="zh-TW" sz="3600" b="1" dirty="0" smtClean="0">
                <a:solidFill>
                  <a:srgbClr val="FF0066"/>
                </a:solidFill>
              </a:rPr>
              <a:t>1</a:t>
            </a:r>
            <a:r>
              <a:rPr lang="en-US" altLang="zh-TW" sz="3600" b="1" dirty="0">
                <a:solidFill>
                  <a:srgbClr val="FF0066"/>
                </a:solidFill>
              </a:rPr>
              <a:t>.</a:t>
            </a:r>
            <a:r>
              <a:rPr lang="zh-TW" altLang="en-US" sz="3600" b="1" dirty="0">
                <a:solidFill>
                  <a:srgbClr val="FF0066"/>
                </a:solidFill>
              </a:rPr>
              <a:t>第一名：</a:t>
            </a:r>
            <a:r>
              <a:rPr lang="en-US" altLang="zh-TW" sz="3600" b="1" dirty="0">
                <a:solidFill>
                  <a:srgbClr val="FF0066"/>
                </a:solidFill>
              </a:rPr>
              <a:t>1</a:t>
            </a:r>
            <a:r>
              <a:rPr lang="zh-TW" altLang="en-US" sz="3600" b="1" dirty="0">
                <a:solidFill>
                  <a:srgbClr val="FF0066"/>
                </a:solidFill>
              </a:rPr>
              <a:t>名，頒予獎狀乙幀及獎金新台幣</a:t>
            </a:r>
            <a:r>
              <a:rPr lang="en-US" altLang="zh-TW" sz="3600" b="1" dirty="0">
                <a:solidFill>
                  <a:srgbClr val="FF0066"/>
                </a:solidFill>
              </a:rPr>
              <a:t>1000</a:t>
            </a:r>
            <a:r>
              <a:rPr lang="zh-TW" altLang="en-US" sz="3600" b="1" dirty="0">
                <a:solidFill>
                  <a:srgbClr val="FF0066"/>
                </a:solidFill>
              </a:rPr>
              <a:t>元。</a:t>
            </a: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FF0066"/>
                </a:solidFill>
              </a:rPr>
              <a:t>          </a:t>
            </a:r>
            <a:r>
              <a:rPr lang="en-US" altLang="zh-TW" sz="3600" b="1" dirty="0" smtClean="0">
                <a:solidFill>
                  <a:srgbClr val="FF0066"/>
                </a:solidFill>
              </a:rPr>
              <a:t>2</a:t>
            </a:r>
            <a:r>
              <a:rPr lang="en-US" altLang="zh-TW" sz="3600" b="1" dirty="0">
                <a:solidFill>
                  <a:srgbClr val="FF0066"/>
                </a:solidFill>
              </a:rPr>
              <a:t>.</a:t>
            </a:r>
            <a:r>
              <a:rPr lang="zh-TW" altLang="en-US" sz="3600" b="1" dirty="0">
                <a:solidFill>
                  <a:srgbClr val="FF0066"/>
                </a:solidFill>
              </a:rPr>
              <a:t>第二名：</a:t>
            </a:r>
            <a:r>
              <a:rPr lang="en-US" altLang="zh-TW" sz="3600" b="1" dirty="0">
                <a:solidFill>
                  <a:srgbClr val="FF0066"/>
                </a:solidFill>
              </a:rPr>
              <a:t>1</a:t>
            </a:r>
            <a:r>
              <a:rPr lang="zh-TW" altLang="en-US" sz="3600" b="1" dirty="0">
                <a:solidFill>
                  <a:srgbClr val="FF0066"/>
                </a:solidFill>
              </a:rPr>
              <a:t>名，頒予獎狀乙幀及獎金新台幣</a:t>
            </a:r>
            <a:r>
              <a:rPr lang="en-US" altLang="zh-TW" sz="3600" b="1" dirty="0">
                <a:solidFill>
                  <a:srgbClr val="FF0066"/>
                </a:solidFill>
              </a:rPr>
              <a:t>800</a:t>
            </a:r>
            <a:r>
              <a:rPr lang="zh-TW" altLang="en-US" sz="3600" b="1" dirty="0">
                <a:solidFill>
                  <a:srgbClr val="FF0066"/>
                </a:solidFill>
              </a:rPr>
              <a:t>元。</a:t>
            </a: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FF0066"/>
                </a:solidFill>
              </a:rPr>
              <a:t>          </a:t>
            </a:r>
            <a:r>
              <a:rPr lang="en-US" altLang="zh-TW" sz="3600" b="1" dirty="0" smtClean="0">
                <a:solidFill>
                  <a:srgbClr val="FF0066"/>
                </a:solidFill>
              </a:rPr>
              <a:t>3</a:t>
            </a:r>
            <a:r>
              <a:rPr lang="en-US" altLang="zh-TW" sz="3600" b="1" dirty="0">
                <a:solidFill>
                  <a:srgbClr val="FF0066"/>
                </a:solidFill>
              </a:rPr>
              <a:t>.</a:t>
            </a:r>
            <a:r>
              <a:rPr lang="zh-TW" altLang="en-US" sz="3600" b="1" dirty="0">
                <a:solidFill>
                  <a:srgbClr val="FF0066"/>
                </a:solidFill>
              </a:rPr>
              <a:t>第三名：</a:t>
            </a:r>
            <a:r>
              <a:rPr lang="en-US" altLang="zh-TW" sz="3600" b="1" dirty="0">
                <a:solidFill>
                  <a:srgbClr val="FF0066"/>
                </a:solidFill>
              </a:rPr>
              <a:t>1</a:t>
            </a:r>
            <a:r>
              <a:rPr lang="zh-TW" altLang="en-US" sz="3600" b="1" dirty="0">
                <a:solidFill>
                  <a:srgbClr val="FF0066"/>
                </a:solidFill>
              </a:rPr>
              <a:t>名，頒予獎狀乙幀及獎金新台幣</a:t>
            </a:r>
            <a:r>
              <a:rPr lang="en-US" altLang="zh-TW" sz="3600" b="1" dirty="0">
                <a:solidFill>
                  <a:srgbClr val="FF0066"/>
                </a:solidFill>
              </a:rPr>
              <a:t>500</a:t>
            </a:r>
            <a:r>
              <a:rPr lang="zh-TW" altLang="en-US" sz="3600" b="1" dirty="0">
                <a:solidFill>
                  <a:srgbClr val="FF0066"/>
                </a:solidFill>
              </a:rPr>
              <a:t>元。</a:t>
            </a: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FF0066"/>
                </a:solidFill>
              </a:rPr>
              <a:t>          </a:t>
            </a:r>
            <a:r>
              <a:rPr lang="en-US" altLang="zh-TW" sz="3600" b="1" dirty="0" smtClean="0">
                <a:solidFill>
                  <a:srgbClr val="FF0066"/>
                </a:solidFill>
              </a:rPr>
              <a:t>4</a:t>
            </a:r>
            <a:r>
              <a:rPr lang="en-US" altLang="zh-TW" sz="3600" b="1" dirty="0">
                <a:solidFill>
                  <a:srgbClr val="FF0066"/>
                </a:solidFill>
              </a:rPr>
              <a:t>.</a:t>
            </a:r>
            <a:r>
              <a:rPr lang="zh-TW" altLang="en-US" sz="3600" b="1" dirty="0">
                <a:solidFill>
                  <a:srgbClr val="FF0066"/>
                </a:solidFill>
              </a:rPr>
              <a:t>佳作：若干名，頒予獎狀乙幀及獎品乙份。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（四）作品未獲評審標準者從缺。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（五）得獎者於</a:t>
            </a:r>
            <a:r>
              <a:rPr lang="en-US" altLang="zh-TW" sz="3600" b="1" dirty="0">
                <a:solidFill>
                  <a:srgbClr val="002060"/>
                </a:solidFill>
              </a:rPr>
              <a:t>40</a:t>
            </a:r>
            <a:r>
              <a:rPr lang="zh-TW" altLang="en-US" sz="3600" b="1" dirty="0">
                <a:solidFill>
                  <a:srgbClr val="002060"/>
                </a:solidFill>
              </a:rPr>
              <a:t>週年校慶當日公開頒獎，優秀作品於校慶週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展示</a:t>
            </a:r>
            <a:r>
              <a:rPr lang="en-US" altLang="zh-TW" sz="3600" b="1" dirty="0" smtClean="0">
                <a:solidFill>
                  <a:srgbClr val="002060"/>
                </a:solidFill>
              </a:rPr>
              <a:t/>
            </a:r>
            <a:br>
              <a:rPr lang="en-US" altLang="zh-TW" sz="3600" b="1" dirty="0" smtClean="0">
                <a:solidFill>
                  <a:srgbClr val="002060"/>
                </a:solidFill>
              </a:rPr>
            </a:br>
            <a:r>
              <a:rPr lang="zh-TW" altLang="en-US" sz="3600" b="1" dirty="0" smtClean="0">
                <a:solidFill>
                  <a:srgbClr val="002060"/>
                </a:solidFill>
              </a:rPr>
              <a:t>          於</a:t>
            </a:r>
            <a:r>
              <a:rPr lang="zh-TW" altLang="en-US" sz="3600" b="1" dirty="0">
                <a:solidFill>
                  <a:srgbClr val="002060"/>
                </a:solidFill>
              </a:rPr>
              <a:t>大仁國小校內。</a:t>
            </a: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</a:rPr>
              <a:t>（六）最後獲選為代表本校</a:t>
            </a:r>
            <a:r>
              <a:rPr lang="en-US" altLang="zh-TW" sz="3600" b="1" dirty="0">
                <a:solidFill>
                  <a:srgbClr val="002060"/>
                </a:solidFill>
              </a:rPr>
              <a:t>40</a:t>
            </a:r>
            <a:r>
              <a:rPr lang="zh-TW" altLang="en-US" sz="3600" b="1" dirty="0">
                <a:solidFill>
                  <a:srgbClr val="002060"/>
                </a:solidFill>
              </a:rPr>
              <a:t>週年之校慶</a:t>
            </a:r>
            <a:r>
              <a:rPr lang="en-US" altLang="zh-TW" sz="3600" b="1" dirty="0">
                <a:solidFill>
                  <a:srgbClr val="002060"/>
                </a:solidFill>
              </a:rPr>
              <a:t>Logo</a:t>
            </a:r>
            <a:r>
              <a:rPr lang="zh-TW" altLang="en-US" sz="3600" b="1" dirty="0">
                <a:solidFill>
                  <a:srgbClr val="002060"/>
                </a:solidFill>
              </a:rPr>
              <a:t>，由評審小組決定之。</a:t>
            </a:r>
            <a:endParaRPr lang="zh-TW" alt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63033" y="882162"/>
            <a:ext cx="10849381" cy="5008684"/>
          </a:xfrm>
        </p:spPr>
        <p:txBody>
          <a:bodyPr>
            <a:normAutofit fontScale="90000"/>
          </a:bodyPr>
          <a:lstStyle/>
          <a:p>
            <a:r>
              <a:rPr lang="zh-TW" altLang="en-US" sz="6600" b="1" dirty="0">
                <a:solidFill>
                  <a:srgbClr val="7030A0"/>
                </a:solidFill>
              </a:rPr>
              <a:t>發揮你的創意力，</a:t>
            </a:r>
            <a:r>
              <a:rPr lang="zh-TW" altLang="en-US" sz="6600" b="1" dirty="0" smtClean="0">
                <a:solidFill>
                  <a:srgbClr val="7030A0"/>
                </a:solidFill>
              </a:rPr>
              <a:t>打造大仁國小</a:t>
            </a:r>
            <a:r>
              <a:rPr lang="en-US" altLang="zh-TW" sz="6600" b="1" dirty="0" smtClean="0">
                <a:solidFill>
                  <a:schemeClr val="accent6">
                    <a:lumMod val="75000"/>
                  </a:schemeClr>
                </a:solidFill>
              </a:rPr>
              <a:t>40</a:t>
            </a:r>
            <a:r>
              <a:rPr lang="zh-TW" altLang="en-US" sz="6600" b="1" dirty="0">
                <a:solidFill>
                  <a:schemeClr val="accent6">
                    <a:lumMod val="75000"/>
                  </a:schemeClr>
                </a:solidFill>
              </a:rPr>
              <a:t>週</a:t>
            </a:r>
            <a:r>
              <a:rPr lang="zh-TW" altLang="en-US" sz="6600" b="1" dirty="0" smtClean="0">
                <a:solidFill>
                  <a:schemeClr val="accent6">
                    <a:lumMod val="75000"/>
                  </a:schemeClr>
                </a:solidFill>
              </a:rPr>
              <a:t>年校慶意象</a:t>
            </a:r>
            <a:r>
              <a:rPr lang="en-US" altLang="zh-TW" sz="6600" b="1" dirty="0">
                <a:solidFill>
                  <a:schemeClr val="accent6">
                    <a:lumMod val="75000"/>
                  </a:schemeClr>
                </a:solidFill>
              </a:rPr>
              <a:t>Logo</a:t>
            </a:r>
            <a:r>
              <a:rPr lang="zh-TW" altLang="en-US" sz="6600" b="1" dirty="0">
                <a:solidFill>
                  <a:schemeClr val="accent6">
                    <a:lumMod val="75000"/>
                  </a:schemeClr>
                </a:solidFill>
              </a:rPr>
              <a:t>圖像</a:t>
            </a:r>
            <a:r>
              <a:rPr lang="zh-TW" altLang="en-US" sz="6600" b="1" dirty="0" smtClean="0">
                <a:solidFill>
                  <a:srgbClr val="7030A0"/>
                </a:solidFill>
              </a:rPr>
              <a:t>！</a:t>
            </a:r>
            <a:r>
              <a:rPr lang="en-US" altLang="zh-TW" sz="6600" b="1" dirty="0" smtClean="0">
                <a:solidFill>
                  <a:srgbClr val="7030A0"/>
                </a:solidFill>
              </a:rPr>
              <a:t/>
            </a:r>
            <a:br>
              <a:rPr lang="en-US" altLang="zh-TW" sz="6600" b="1" dirty="0" smtClean="0">
                <a:solidFill>
                  <a:srgbClr val="7030A0"/>
                </a:solidFill>
              </a:rPr>
            </a:br>
            <a:r>
              <a:rPr lang="en-US" altLang="zh-TW" sz="6600" b="1" dirty="0" smtClean="0">
                <a:solidFill>
                  <a:srgbClr val="FF0000"/>
                </a:solidFill>
              </a:rPr>
              <a:t/>
            </a:r>
            <a:br>
              <a:rPr lang="en-US" altLang="zh-TW" sz="6600" b="1" dirty="0" smtClean="0">
                <a:solidFill>
                  <a:srgbClr val="FF0000"/>
                </a:solidFill>
              </a:rPr>
            </a:br>
            <a:r>
              <a:rPr lang="zh-TW" altLang="en-US" sz="6600" b="1" dirty="0" smtClean="0">
                <a:solidFill>
                  <a:srgbClr val="FF0066"/>
                </a:solidFill>
              </a:rPr>
              <a:t>歡迎</a:t>
            </a:r>
            <a:r>
              <a:rPr lang="zh-TW" altLang="en-US" sz="6600" b="1" dirty="0">
                <a:solidFill>
                  <a:srgbClr val="FF0066"/>
                </a:solidFill>
              </a:rPr>
              <a:t>大仁國小親師生設計高手踴躍報名</a:t>
            </a:r>
            <a:r>
              <a:rPr lang="zh-TW" altLang="en-US" sz="6600" b="1" dirty="0" smtClean="0">
                <a:solidFill>
                  <a:srgbClr val="FF0066"/>
                </a:solidFill>
              </a:rPr>
              <a:t>參加</a:t>
            </a:r>
            <a:r>
              <a:rPr lang="en-US" altLang="zh-TW" sz="6600" b="1" dirty="0" smtClean="0">
                <a:solidFill>
                  <a:srgbClr val="FF0066"/>
                </a:solidFill>
              </a:rPr>
              <a:t>~</a:t>
            </a:r>
            <a:r>
              <a:rPr lang="en-US" altLang="zh-TW" dirty="0">
                <a:solidFill>
                  <a:srgbClr val="FF0066"/>
                </a:solidFill>
              </a:rPr>
              <a:t/>
            </a:r>
            <a:br>
              <a:rPr lang="en-US" altLang="zh-TW" dirty="0">
                <a:solidFill>
                  <a:srgbClr val="FF0066"/>
                </a:solidFill>
              </a:rPr>
            </a:br>
            <a:endParaRPr lang="zh-TW" alt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469</TotalTime>
  <Words>234</Words>
  <Application>Microsoft Office PowerPoint</Application>
  <PresentationFormat>寬螢幕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標楷體</vt:lpstr>
      <vt:lpstr>Arial</vt:lpstr>
      <vt:lpstr>Trebuchet MS</vt:lpstr>
      <vt:lpstr>Wingdings 3</vt:lpstr>
      <vt:lpstr>多面向</vt:lpstr>
      <vt:lpstr>大仁國小40週年校慶</vt:lpstr>
      <vt:lpstr>PowerPoint 簡報</vt:lpstr>
      <vt:lpstr>PowerPoint 簡報</vt:lpstr>
      <vt:lpstr>PowerPoint 簡報</vt:lpstr>
      <vt:lpstr>PowerPoint 簡報</vt:lpstr>
      <vt:lpstr>PowerPoint 簡報</vt:lpstr>
      <vt:lpstr>發揮你的創意力，打造大仁國小40週年校慶意象Logo圖像！  歡迎大仁國小親師生設計高手踴躍報名參加~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秀朗國小40周年校慶 主題標語、標誌、吉祥物</dc:title>
  <dc:creator>admin</dc:creator>
  <cp:lastModifiedBy>dres</cp:lastModifiedBy>
  <cp:revision>62</cp:revision>
  <dcterms:created xsi:type="dcterms:W3CDTF">2016-01-04T03:02:16Z</dcterms:created>
  <dcterms:modified xsi:type="dcterms:W3CDTF">2022-04-06T07:29:59Z</dcterms:modified>
</cp:coreProperties>
</file>