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1"/>
  </p:sldMasterIdLst>
  <p:sldIdLst>
    <p:sldId id="256" r:id="rId2"/>
    <p:sldId id="260" r:id="rId3"/>
    <p:sldId id="258" r:id="rId4"/>
    <p:sldId id="278" r:id="rId5"/>
    <p:sldId id="272" r:id="rId6"/>
    <p:sldId id="273" r:id="rId7"/>
    <p:sldId id="274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0066"/>
    <a:srgbClr val="E6E6E6"/>
    <a:srgbClr val="FFFFFF"/>
    <a:srgbClr val="0000D0"/>
    <a:srgbClr val="CC0000"/>
    <a:srgbClr val="FF0000"/>
    <a:srgbClr val="660066"/>
    <a:srgbClr val="660033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87" d="100"/>
          <a:sy n="87" d="100"/>
        </p:scale>
        <p:origin x="34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01C1-6421-4658-88E5-77EB56A10BC1}" type="datetimeFigureOut">
              <a:rPr lang="zh-TW" altLang="en-US" smtClean="0"/>
              <a:t>2022/4/6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1A25-46B4-4DE2-A6AF-32A833817D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6873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01C1-6421-4658-88E5-77EB56A10BC1}" type="datetimeFigureOut">
              <a:rPr lang="zh-TW" altLang="en-US" smtClean="0"/>
              <a:pPr/>
              <a:t>2022/4/6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1A25-46B4-4DE2-A6AF-32A833817D03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61457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01C1-6421-4658-88E5-77EB56A10BC1}" type="datetimeFigureOut">
              <a:rPr lang="zh-TW" altLang="en-US" smtClean="0"/>
              <a:pPr/>
              <a:t>2022/4/6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1A25-46B4-4DE2-A6AF-32A833817D03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47337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01C1-6421-4658-88E5-77EB56A10BC1}" type="datetimeFigureOut">
              <a:rPr lang="zh-TW" altLang="en-US" smtClean="0"/>
              <a:pPr/>
              <a:t>2022/4/6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1A25-46B4-4DE2-A6AF-32A833817D03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62411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01C1-6421-4658-88E5-77EB56A10BC1}" type="datetimeFigureOut">
              <a:rPr lang="zh-TW" altLang="en-US" smtClean="0"/>
              <a:pPr/>
              <a:t>2022/4/6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1A25-46B4-4DE2-A6AF-32A833817D03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8245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01C1-6421-4658-88E5-77EB56A10BC1}" type="datetimeFigureOut">
              <a:rPr lang="zh-TW" altLang="en-US" smtClean="0"/>
              <a:pPr/>
              <a:t>2022/4/6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1A25-46B4-4DE2-A6AF-32A833817D03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04749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01C1-6421-4658-88E5-77EB56A10BC1}" type="datetimeFigureOut">
              <a:rPr lang="zh-TW" altLang="en-US" smtClean="0"/>
              <a:t>2022/4/6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1A25-46B4-4DE2-A6AF-32A833817D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6623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01C1-6421-4658-88E5-77EB56A10BC1}" type="datetimeFigureOut">
              <a:rPr lang="zh-TW" altLang="en-US" smtClean="0"/>
              <a:t>2022/4/6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1A25-46B4-4DE2-A6AF-32A833817D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2106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01C1-6421-4658-88E5-77EB56A10BC1}" type="datetimeFigureOut">
              <a:rPr lang="zh-TW" altLang="en-US" smtClean="0"/>
              <a:t>2022/4/6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1A25-46B4-4DE2-A6AF-32A833817D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2266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01C1-6421-4658-88E5-77EB56A10BC1}" type="datetimeFigureOut">
              <a:rPr lang="zh-TW" altLang="en-US" smtClean="0"/>
              <a:t>2022/4/6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1A25-46B4-4DE2-A6AF-32A833817D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385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01C1-6421-4658-88E5-77EB56A10BC1}" type="datetimeFigureOut">
              <a:rPr lang="zh-TW" altLang="en-US" smtClean="0"/>
              <a:t>2022/4/6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1A25-46B4-4DE2-A6AF-32A833817D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5615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01C1-6421-4658-88E5-77EB56A10BC1}" type="datetimeFigureOut">
              <a:rPr lang="zh-TW" altLang="en-US" smtClean="0"/>
              <a:t>2022/4/6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1A25-46B4-4DE2-A6AF-32A833817D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9841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01C1-6421-4658-88E5-77EB56A10BC1}" type="datetimeFigureOut">
              <a:rPr lang="zh-TW" altLang="en-US" smtClean="0"/>
              <a:t>2022/4/6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1A25-46B4-4DE2-A6AF-32A833817D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7135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01C1-6421-4658-88E5-77EB56A10BC1}" type="datetimeFigureOut">
              <a:rPr lang="zh-TW" altLang="en-US" smtClean="0"/>
              <a:t>2022/4/6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1A25-46B4-4DE2-A6AF-32A833817D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515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01C1-6421-4658-88E5-77EB56A10BC1}" type="datetimeFigureOut">
              <a:rPr lang="zh-TW" altLang="en-US" smtClean="0"/>
              <a:t>2022/4/6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1A25-46B4-4DE2-A6AF-32A833817D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8533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1A25-46B4-4DE2-A6AF-32A833817D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001C1-6421-4658-88E5-77EB56A10BC1}" type="datetimeFigureOut">
              <a:rPr lang="zh-TW" altLang="en-US" smtClean="0"/>
              <a:t>2022/4/6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4134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001C1-6421-4658-88E5-77EB56A10BC1}" type="datetimeFigureOut">
              <a:rPr lang="zh-TW" altLang="en-US" smtClean="0"/>
              <a:pPr/>
              <a:t>2022/4/6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3EA1A25-46B4-4DE2-A6AF-32A833817D03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38462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  <p:sldLayoutId id="2147483806" r:id="rId13"/>
    <p:sldLayoutId id="2147483807" r:id="rId14"/>
    <p:sldLayoutId id="2147483808" r:id="rId15"/>
    <p:sldLayoutId id="214748380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drive/folders/1HaohwF2cKfG1nx15KX5IppiubtcuAK2s?usp=shari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02323" y="1579534"/>
            <a:ext cx="8343900" cy="1998936"/>
          </a:xfrm>
        </p:spPr>
        <p:txBody>
          <a:bodyPr anchor="ctr">
            <a:noAutofit/>
          </a:bodyPr>
          <a:lstStyle/>
          <a:p>
            <a:pPr algn="ctr"/>
            <a:r>
              <a:rPr lang="zh-TW" altLang="en-US" sz="6600" b="1" dirty="0" smtClean="0">
                <a:solidFill>
                  <a:schemeClr val="accent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大仁國小</a:t>
            </a:r>
            <a:r>
              <a:rPr lang="en-US" altLang="zh-TW" sz="6600" b="1" dirty="0" smtClean="0">
                <a:solidFill>
                  <a:schemeClr val="accent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40</a:t>
            </a:r>
            <a:r>
              <a:rPr lang="zh-TW" altLang="en-US" sz="6600" b="1" dirty="0">
                <a:solidFill>
                  <a:schemeClr val="accent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週年</a:t>
            </a:r>
            <a:r>
              <a:rPr lang="zh-TW" altLang="en-US" sz="6600" b="1" dirty="0" smtClean="0">
                <a:solidFill>
                  <a:schemeClr val="accent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校慶</a:t>
            </a:r>
            <a:endParaRPr lang="zh-TW" altLang="en-US" sz="6600" b="1" dirty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34798" y="3077307"/>
            <a:ext cx="5669486" cy="2233245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6600" b="1" dirty="0">
                <a:solidFill>
                  <a:srgbClr val="E6E6E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校慶</a:t>
            </a:r>
            <a:r>
              <a:rPr lang="en-US" altLang="zh-TW" sz="6600" b="1" dirty="0">
                <a:solidFill>
                  <a:srgbClr val="E6E6E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Logo</a:t>
            </a:r>
            <a:r>
              <a:rPr lang="zh-TW" altLang="en-US" sz="6600" b="1" dirty="0">
                <a:solidFill>
                  <a:srgbClr val="E6E6E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徵選</a:t>
            </a:r>
            <a:endParaRPr lang="zh-TW" altLang="en-US" sz="6600" b="1" dirty="0">
              <a:solidFill>
                <a:srgbClr val="E6E6E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582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5303" y="738554"/>
            <a:ext cx="10251505" cy="5934808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>
                <a:solidFill>
                  <a:schemeClr val="accent5">
                    <a:lumMod val="75000"/>
                  </a:schemeClr>
                </a:solidFill>
              </a:rPr>
              <a:t>為慶祝本校</a:t>
            </a:r>
            <a:r>
              <a:rPr lang="en-US" altLang="zh-TW" sz="4000" b="1" dirty="0">
                <a:solidFill>
                  <a:schemeClr val="accent5">
                    <a:lumMod val="75000"/>
                  </a:schemeClr>
                </a:solidFill>
              </a:rPr>
              <a:t>40</a:t>
            </a:r>
            <a:r>
              <a:rPr lang="zh-TW" altLang="en-US" sz="4000" b="1" dirty="0">
                <a:solidFill>
                  <a:schemeClr val="accent5">
                    <a:lumMod val="75000"/>
                  </a:schemeClr>
                </a:solidFill>
              </a:rPr>
              <a:t>週年校慶，追求朝氣、活力、</a:t>
            </a:r>
            <a:r>
              <a:rPr lang="en-US" altLang="zh-TW" sz="4000" b="1" dirty="0">
                <a:solidFill>
                  <a:schemeClr val="accent5">
                    <a:lumMod val="75000"/>
                  </a:schemeClr>
                </a:solidFill>
              </a:rPr>
              <a:t>e</a:t>
            </a:r>
            <a:r>
              <a:rPr lang="zh-TW" altLang="en-US" sz="4000" b="1" dirty="0">
                <a:solidFill>
                  <a:schemeClr val="accent5">
                    <a:lumMod val="75000"/>
                  </a:schemeClr>
                </a:solidFill>
              </a:rPr>
              <a:t>化、飛揚的優質形象，邀請親師生激盪腦力、共襄盛舉，發揮創意及美感，設計具代表性之校慶意象</a:t>
            </a:r>
            <a:r>
              <a:rPr lang="en-US" altLang="zh-TW" sz="4000" b="1" dirty="0">
                <a:solidFill>
                  <a:schemeClr val="accent5">
                    <a:lumMod val="75000"/>
                  </a:schemeClr>
                </a:solidFill>
              </a:rPr>
              <a:t>Logo</a:t>
            </a:r>
            <a:r>
              <a:rPr lang="zh-TW" altLang="en-US" sz="4000" b="1" dirty="0">
                <a:solidFill>
                  <a:schemeClr val="accent5">
                    <a:lumMod val="75000"/>
                  </a:schemeClr>
                </a:solidFill>
              </a:rPr>
              <a:t>圖像，共同歡度校慶</a:t>
            </a:r>
            <a:r>
              <a:rPr lang="zh-TW" altLang="en-US" sz="4000" b="1" dirty="0" smtClean="0">
                <a:solidFill>
                  <a:schemeClr val="accent5">
                    <a:lumMod val="75000"/>
                  </a:schemeClr>
                </a:solidFill>
              </a:rPr>
              <a:t>。</a:t>
            </a:r>
            <a:endParaRPr lang="en-US" altLang="zh-TW" sz="40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altLang="zh-TW" sz="40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zh-TW" altLang="en-US" sz="4000" b="1" dirty="0">
                <a:solidFill>
                  <a:srgbClr val="002060"/>
                </a:solidFill>
              </a:rPr>
              <a:t>參加對象：</a:t>
            </a:r>
          </a:p>
          <a:p>
            <a:pPr marL="0" indent="0">
              <a:buNone/>
            </a:pPr>
            <a:r>
              <a:rPr lang="zh-TW" altLang="en-US" sz="4000" b="1" dirty="0" smtClean="0">
                <a:solidFill>
                  <a:srgbClr val="002060"/>
                </a:solidFill>
              </a:rPr>
              <a:t> （</a:t>
            </a:r>
            <a:r>
              <a:rPr lang="zh-TW" altLang="en-US" sz="4000" b="1" dirty="0">
                <a:solidFill>
                  <a:srgbClr val="002060"/>
                </a:solidFill>
              </a:rPr>
              <a:t>一）兒童組：限本校學生參加。</a:t>
            </a:r>
          </a:p>
          <a:p>
            <a:pPr marL="0" indent="0">
              <a:buNone/>
            </a:pPr>
            <a:r>
              <a:rPr lang="zh-TW" altLang="en-US" sz="4000" b="1" dirty="0" smtClean="0">
                <a:solidFill>
                  <a:srgbClr val="002060"/>
                </a:solidFill>
              </a:rPr>
              <a:t> （</a:t>
            </a:r>
            <a:r>
              <a:rPr lang="zh-TW" altLang="en-US" sz="4000" b="1" dirty="0">
                <a:solidFill>
                  <a:srgbClr val="002060"/>
                </a:solidFill>
              </a:rPr>
              <a:t>二）成人組：本校同仁、家長及社會</a:t>
            </a:r>
            <a:r>
              <a:rPr lang="zh-TW" altLang="en-US" sz="4000" b="1" dirty="0" smtClean="0">
                <a:solidFill>
                  <a:srgbClr val="002060"/>
                </a:solidFill>
              </a:rPr>
              <a:t>人士</a:t>
            </a:r>
            <a:r>
              <a:rPr lang="en-US" altLang="zh-TW" sz="4000" b="1" dirty="0" smtClean="0">
                <a:solidFill>
                  <a:srgbClr val="002060"/>
                </a:solidFill>
              </a:rPr>
              <a:t/>
            </a:r>
            <a:br>
              <a:rPr lang="en-US" altLang="zh-TW" sz="4000" b="1" dirty="0" smtClean="0">
                <a:solidFill>
                  <a:srgbClr val="002060"/>
                </a:solidFill>
              </a:rPr>
            </a:br>
            <a:r>
              <a:rPr lang="zh-TW" altLang="en-US" sz="4000" b="1" dirty="0" smtClean="0">
                <a:solidFill>
                  <a:srgbClr val="002060"/>
                </a:solidFill>
              </a:rPr>
              <a:t>                        皆</a:t>
            </a:r>
            <a:r>
              <a:rPr lang="zh-TW" altLang="en-US" sz="4000" b="1" dirty="0">
                <a:solidFill>
                  <a:srgbClr val="002060"/>
                </a:solidFill>
              </a:rPr>
              <a:t>可參加。</a:t>
            </a:r>
          </a:p>
          <a:p>
            <a:endParaRPr lang="en-US" altLang="zh-TW" sz="40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01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09950" y="1811217"/>
            <a:ext cx="10624396" cy="3833445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chemeClr val="accent6">
                    <a:lumMod val="50000"/>
                  </a:schemeClr>
                </a:solidFill>
              </a:rPr>
              <a:t>校慶主題：「</a:t>
            </a:r>
            <a:r>
              <a:rPr lang="zh-TW" altLang="en-US" sz="4400" b="1" dirty="0">
                <a:solidFill>
                  <a:srgbClr val="FF0000"/>
                </a:solidFill>
              </a:rPr>
              <a:t>大仁四十，築夢踏實</a:t>
            </a:r>
            <a:r>
              <a:rPr lang="zh-TW" altLang="en-US" sz="4400" b="1" dirty="0">
                <a:solidFill>
                  <a:schemeClr val="accent6">
                    <a:lumMod val="50000"/>
                  </a:schemeClr>
                </a:solidFill>
              </a:rPr>
              <a:t>」。       </a:t>
            </a:r>
          </a:p>
          <a:p>
            <a:pPr marL="0" indent="0">
              <a:buNone/>
            </a:pPr>
            <a:endParaRPr lang="en-US" altLang="zh-TW" sz="36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zh-TW" altLang="en-US" sz="3600" b="1" dirty="0" smtClean="0">
                <a:solidFill>
                  <a:schemeClr val="accent6">
                    <a:lumMod val="50000"/>
                  </a:schemeClr>
                </a:solidFill>
              </a:rPr>
              <a:t>大</a:t>
            </a:r>
            <a:r>
              <a:rPr lang="zh-TW" altLang="en-US" sz="3600" b="1" dirty="0">
                <a:solidFill>
                  <a:schemeClr val="accent6">
                    <a:lumMod val="50000"/>
                  </a:schemeClr>
                </a:solidFill>
              </a:rPr>
              <a:t>仁國小經過</a:t>
            </a:r>
            <a:r>
              <a:rPr lang="en-US" altLang="zh-TW" sz="3600" b="1" dirty="0">
                <a:solidFill>
                  <a:schemeClr val="accent6">
                    <a:lumMod val="50000"/>
                  </a:schemeClr>
                </a:solidFill>
              </a:rPr>
              <a:t>40</a:t>
            </a:r>
            <a:r>
              <a:rPr lang="zh-TW" altLang="en-US" sz="3600" b="1" dirty="0">
                <a:solidFill>
                  <a:schemeClr val="accent6">
                    <a:lumMod val="50000"/>
                  </a:schemeClr>
                </a:solidFill>
              </a:rPr>
              <a:t>週年，大仁寶寶在這裡生活、學習、成長、茁壯，每天都接受嘗試新的挑戰，遇見困難能努力堅持，朝著夢想前進！</a:t>
            </a:r>
          </a:p>
          <a:p>
            <a:pPr marL="0" indent="0">
              <a:buNone/>
            </a:pPr>
            <a:endParaRPr lang="zh-TW" altLang="en-US" sz="3600" dirty="0">
              <a:solidFill>
                <a:srgbClr val="0000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12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8594" y="351694"/>
            <a:ext cx="10800243" cy="6506306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sz="3600" b="1" dirty="0">
                <a:solidFill>
                  <a:srgbClr val="002060"/>
                </a:solidFill>
              </a:rPr>
              <a:t>實施方式說明：</a:t>
            </a:r>
          </a:p>
          <a:p>
            <a:pPr marL="0" indent="0">
              <a:buNone/>
            </a:pPr>
            <a:r>
              <a:rPr lang="zh-TW" altLang="en-US" sz="3600" b="1" dirty="0">
                <a:solidFill>
                  <a:srgbClr val="002060"/>
                </a:solidFill>
              </a:rPr>
              <a:t>（一）</a:t>
            </a:r>
            <a:r>
              <a:rPr lang="en-US" altLang="zh-TW" sz="3600" b="1" dirty="0">
                <a:solidFill>
                  <a:srgbClr val="002060"/>
                </a:solidFill>
              </a:rPr>
              <a:t>Logo</a:t>
            </a:r>
            <a:r>
              <a:rPr lang="zh-TW" altLang="en-US" sz="3600" b="1" dirty="0">
                <a:solidFill>
                  <a:srgbClr val="002060"/>
                </a:solidFill>
              </a:rPr>
              <a:t>設計可包含「</a:t>
            </a:r>
            <a:r>
              <a:rPr lang="zh-TW" altLang="en-US" sz="3600" b="1" dirty="0">
                <a:solidFill>
                  <a:srgbClr val="FF0000"/>
                </a:solidFill>
              </a:rPr>
              <a:t>大仁</a:t>
            </a:r>
            <a:r>
              <a:rPr lang="zh-TW" altLang="en-US" sz="3600" b="1" dirty="0">
                <a:solidFill>
                  <a:srgbClr val="002060"/>
                </a:solidFill>
              </a:rPr>
              <a:t>」、「</a:t>
            </a:r>
            <a:r>
              <a:rPr lang="en-US" altLang="zh-TW" sz="3600" b="1" dirty="0">
                <a:solidFill>
                  <a:srgbClr val="FF0000"/>
                </a:solidFill>
              </a:rPr>
              <a:t>40</a:t>
            </a:r>
            <a:r>
              <a:rPr lang="zh-TW" altLang="en-US" sz="3600" b="1" dirty="0">
                <a:solidFill>
                  <a:srgbClr val="002060"/>
                </a:solidFill>
              </a:rPr>
              <a:t>」、「</a:t>
            </a:r>
            <a:r>
              <a:rPr lang="en-US" altLang="zh-TW" sz="3600" b="1" dirty="0">
                <a:solidFill>
                  <a:srgbClr val="FF0000"/>
                </a:solidFill>
              </a:rPr>
              <a:t>DRES</a:t>
            </a:r>
            <a:r>
              <a:rPr lang="zh-TW" altLang="en-US" sz="3600" b="1" dirty="0" smtClean="0">
                <a:solidFill>
                  <a:srgbClr val="002060"/>
                </a:solidFill>
              </a:rPr>
              <a:t>」、</a:t>
            </a:r>
            <a:r>
              <a:rPr lang="en-US" altLang="zh-TW" sz="3600" b="1" dirty="0" smtClean="0">
                <a:solidFill>
                  <a:srgbClr val="002060"/>
                </a:solidFill>
              </a:rPr>
              <a:t/>
            </a:r>
            <a:br>
              <a:rPr lang="en-US" altLang="zh-TW" sz="3600" b="1" dirty="0" smtClean="0">
                <a:solidFill>
                  <a:srgbClr val="002060"/>
                </a:solidFill>
              </a:rPr>
            </a:br>
            <a:r>
              <a:rPr lang="zh-TW" altLang="en-US" sz="3600" b="1" dirty="0" smtClean="0">
                <a:solidFill>
                  <a:srgbClr val="002060"/>
                </a:solidFill>
              </a:rPr>
              <a:t>         「     」</a:t>
            </a:r>
            <a:r>
              <a:rPr lang="zh-TW" altLang="en-US" sz="3600" b="1" dirty="0">
                <a:solidFill>
                  <a:srgbClr val="002060"/>
                </a:solidFill>
              </a:rPr>
              <a:t>等</a:t>
            </a:r>
            <a:r>
              <a:rPr lang="zh-TW" altLang="en-US" sz="3600" b="1" dirty="0" smtClean="0">
                <a:solidFill>
                  <a:srgbClr val="002060"/>
                </a:solidFill>
              </a:rPr>
              <a:t>。</a:t>
            </a:r>
            <a:endParaRPr lang="en-US" altLang="zh-TW" sz="36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zh-TW" altLang="en-US" sz="36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TW" altLang="en-US" sz="3600" b="1" dirty="0">
                <a:solidFill>
                  <a:srgbClr val="002060"/>
                </a:solidFill>
              </a:rPr>
              <a:t>（二）作品一律繪製或黏貼於報名表中，圖幅尺寸以</a:t>
            </a:r>
            <a:r>
              <a:rPr lang="zh-TW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不</a:t>
            </a:r>
            <a:r>
              <a:rPr lang="en-US" altLang="zh-TW" sz="36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zh-TW" sz="36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zh-TW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          小於</a:t>
            </a:r>
            <a:r>
              <a:rPr lang="en-US" altLang="zh-TW" sz="3600" b="1" dirty="0">
                <a:solidFill>
                  <a:schemeClr val="accent6">
                    <a:lumMod val="75000"/>
                  </a:schemeClr>
                </a:solidFill>
              </a:rPr>
              <a:t>10cm×10cm</a:t>
            </a:r>
            <a:r>
              <a:rPr lang="zh-TW" altLang="en-US" sz="3600" b="1" dirty="0">
                <a:solidFill>
                  <a:srgbClr val="002060"/>
                </a:solidFill>
              </a:rPr>
              <a:t>為原則，可用手繪或電腦繪圖</a:t>
            </a:r>
            <a:r>
              <a:rPr lang="zh-TW" altLang="en-US" sz="3600" b="1" dirty="0" smtClean="0">
                <a:solidFill>
                  <a:srgbClr val="002060"/>
                </a:solidFill>
              </a:rPr>
              <a:t>，</a:t>
            </a:r>
            <a:r>
              <a:rPr lang="en-US" altLang="zh-TW" sz="3600" b="1" dirty="0" smtClean="0">
                <a:solidFill>
                  <a:srgbClr val="002060"/>
                </a:solidFill>
              </a:rPr>
              <a:t/>
            </a:r>
            <a:br>
              <a:rPr lang="en-US" altLang="zh-TW" sz="3600" b="1" dirty="0" smtClean="0">
                <a:solidFill>
                  <a:srgbClr val="002060"/>
                </a:solidFill>
              </a:rPr>
            </a:br>
            <a:r>
              <a:rPr lang="zh-TW" altLang="en-US" sz="3600" b="1" dirty="0" smtClean="0">
                <a:solidFill>
                  <a:srgbClr val="002060"/>
                </a:solidFill>
              </a:rPr>
              <a:t>          但</a:t>
            </a:r>
            <a:r>
              <a:rPr lang="zh-TW" altLang="en-US" sz="3600" b="1" dirty="0">
                <a:solidFill>
                  <a:srgbClr val="002060"/>
                </a:solidFill>
              </a:rPr>
              <a:t>僅限平面作品，如以電腦繪圖設計，獲錄取</a:t>
            </a:r>
            <a:r>
              <a:rPr lang="zh-TW" altLang="en-US" sz="3600" b="1" dirty="0" smtClean="0">
                <a:solidFill>
                  <a:srgbClr val="002060"/>
                </a:solidFill>
              </a:rPr>
              <a:t>者</a:t>
            </a:r>
            <a:r>
              <a:rPr lang="en-US" altLang="zh-TW" sz="3600" b="1" dirty="0" smtClean="0">
                <a:solidFill>
                  <a:srgbClr val="002060"/>
                </a:solidFill>
              </a:rPr>
              <a:t/>
            </a:r>
            <a:br>
              <a:rPr lang="en-US" altLang="zh-TW" sz="3600" b="1" dirty="0" smtClean="0">
                <a:solidFill>
                  <a:srgbClr val="002060"/>
                </a:solidFill>
              </a:rPr>
            </a:br>
            <a:r>
              <a:rPr lang="zh-TW" altLang="en-US" sz="3600" b="1" dirty="0" smtClean="0">
                <a:solidFill>
                  <a:srgbClr val="002060"/>
                </a:solidFill>
              </a:rPr>
              <a:t>          請</a:t>
            </a:r>
            <a:r>
              <a:rPr lang="zh-TW" altLang="en-US" sz="3600" b="1" dirty="0">
                <a:solidFill>
                  <a:srgbClr val="002060"/>
                </a:solidFill>
              </a:rPr>
              <a:t>另送交電子檔</a:t>
            </a:r>
            <a:r>
              <a:rPr lang="zh-TW" altLang="en-US" sz="3600" b="1" dirty="0" smtClean="0">
                <a:solidFill>
                  <a:srgbClr val="002060"/>
                </a:solidFill>
              </a:rPr>
              <a:t>。</a:t>
            </a:r>
            <a:endParaRPr lang="en-US" altLang="zh-TW" sz="36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TW" altLang="en-US" sz="2800" b="1" dirty="0" smtClean="0">
                <a:solidFill>
                  <a:srgbClr val="002060"/>
                </a:solidFill>
              </a:rPr>
              <a:t>             </a:t>
            </a:r>
            <a:r>
              <a:rPr lang="zh-TW" altLang="en-US" sz="2800" b="1" dirty="0" smtClean="0">
                <a:solidFill>
                  <a:srgbClr val="0070C0"/>
                </a:solidFill>
              </a:rPr>
              <a:t>備註</a:t>
            </a:r>
            <a:r>
              <a:rPr lang="zh-TW" altLang="en-US" sz="2800" b="1" dirty="0">
                <a:solidFill>
                  <a:srgbClr val="0070C0"/>
                </a:solidFill>
              </a:rPr>
              <a:t>：使用繪圖軟體製作，請以 </a:t>
            </a:r>
            <a:r>
              <a:rPr lang="en-US" altLang="zh-TW" sz="2800" b="1" dirty="0">
                <a:solidFill>
                  <a:srgbClr val="0070C0"/>
                </a:solidFill>
              </a:rPr>
              <a:t>1024px × 768px </a:t>
            </a:r>
            <a:r>
              <a:rPr lang="zh-TW" altLang="en-US" sz="2800" b="1" dirty="0">
                <a:solidFill>
                  <a:srgbClr val="0070C0"/>
                </a:solidFill>
              </a:rPr>
              <a:t>之視覺</a:t>
            </a:r>
            <a:r>
              <a:rPr lang="zh-TW" altLang="en-US" sz="2800" b="1" dirty="0" smtClean="0">
                <a:solidFill>
                  <a:srgbClr val="0070C0"/>
                </a:solidFill>
              </a:rPr>
              <a:t>設</a:t>
            </a:r>
            <a:r>
              <a:rPr lang="en-US" altLang="zh-TW" sz="2800" b="1" dirty="0" smtClean="0">
                <a:solidFill>
                  <a:srgbClr val="0070C0"/>
                </a:solidFill>
              </a:rPr>
              <a:t/>
            </a:r>
            <a:br>
              <a:rPr lang="en-US" altLang="zh-TW" sz="2800" b="1" dirty="0" smtClean="0">
                <a:solidFill>
                  <a:srgbClr val="0070C0"/>
                </a:solidFill>
              </a:rPr>
            </a:br>
            <a:r>
              <a:rPr lang="zh-TW" altLang="en-US" sz="2800" b="1" dirty="0" smtClean="0">
                <a:solidFill>
                  <a:srgbClr val="0070C0"/>
                </a:solidFill>
              </a:rPr>
              <a:t>                       計</a:t>
            </a:r>
            <a:r>
              <a:rPr lang="zh-TW" altLang="en-US" sz="2800" b="1" dirty="0">
                <a:solidFill>
                  <a:srgbClr val="0070C0"/>
                </a:solidFill>
              </a:rPr>
              <a:t>為尺寸，</a:t>
            </a:r>
            <a:r>
              <a:rPr lang="en-US" altLang="zh-TW" sz="2800" b="1" dirty="0">
                <a:solidFill>
                  <a:srgbClr val="0070C0"/>
                </a:solidFill>
              </a:rPr>
              <a:t>JPG </a:t>
            </a:r>
            <a:r>
              <a:rPr lang="zh-TW" altLang="en-US" sz="2800" b="1" dirty="0">
                <a:solidFill>
                  <a:srgbClr val="0070C0"/>
                </a:solidFill>
              </a:rPr>
              <a:t>格式檔，解析度需至少為 </a:t>
            </a:r>
            <a:r>
              <a:rPr lang="en-US" altLang="zh-TW" sz="2800" b="1" dirty="0">
                <a:solidFill>
                  <a:srgbClr val="0070C0"/>
                </a:solidFill>
              </a:rPr>
              <a:t>300dpi</a:t>
            </a:r>
            <a:r>
              <a:rPr lang="zh-TW" altLang="en-US" sz="2800" b="1" dirty="0">
                <a:solidFill>
                  <a:srgbClr val="0070C0"/>
                </a:solidFill>
              </a:rPr>
              <a:t>，</a:t>
            </a:r>
            <a:r>
              <a:rPr lang="zh-TW" altLang="en-US" sz="2800" b="1" dirty="0" smtClean="0">
                <a:solidFill>
                  <a:srgbClr val="0070C0"/>
                </a:solidFill>
              </a:rPr>
              <a:t>色</a:t>
            </a:r>
            <a:r>
              <a:rPr lang="en-US" altLang="zh-TW" sz="2800" b="1" dirty="0" smtClean="0">
                <a:solidFill>
                  <a:srgbClr val="0070C0"/>
                </a:solidFill>
              </a:rPr>
              <a:t/>
            </a:r>
            <a:br>
              <a:rPr lang="en-US" altLang="zh-TW" sz="2800" b="1" dirty="0" smtClean="0">
                <a:solidFill>
                  <a:srgbClr val="0070C0"/>
                </a:solidFill>
              </a:rPr>
            </a:br>
            <a:r>
              <a:rPr lang="zh-TW" altLang="en-US" sz="2800" b="1" dirty="0" smtClean="0">
                <a:solidFill>
                  <a:srgbClr val="0070C0"/>
                </a:solidFill>
              </a:rPr>
              <a:t>                       彩</a:t>
            </a:r>
            <a:r>
              <a:rPr lang="zh-TW" altLang="en-US" sz="2800" b="1" dirty="0">
                <a:solidFill>
                  <a:srgbClr val="0070C0"/>
                </a:solidFill>
              </a:rPr>
              <a:t>模式 </a:t>
            </a:r>
            <a:r>
              <a:rPr lang="en-US" altLang="zh-TW" sz="2800" b="1" dirty="0">
                <a:solidFill>
                  <a:srgbClr val="0070C0"/>
                </a:solidFill>
              </a:rPr>
              <a:t>CMYK</a:t>
            </a:r>
            <a:r>
              <a:rPr lang="zh-TW" altLang="en-US" sz="2800" b="1" dirty="0">
                <a:solidFill>
                  <a:srgbClr val="0070C0"/>
                </a:solidFill>
              </a:rPr>
              <a:t>、</a:t>
            </a:r>
            <a:r>
              <a:rPr lang="en-US" altLang="zh-TW" sz="2800" b="1" dirty="0">
                <a:solidFill>
                  <a:srgbClr val="0070C0"/>
                </a:solidFill>
              </a:rPr>
              <a:t>RGB </a:t>
            </a:r>
            <a:r>
              <a:rPr lang="zh-TW" altLang="en-US" sz="2800" b="1" dirty="0">
                <a:solidFill>
                  <a:srgbClr val="0070C0"/>
                </a:solidFill>
              </a:rPr>
              <a:t>為佳。</a:t>
            </a:r>
            <a:endParaRPr lang="zh-TW" altLang="en-US" sz="28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3600" b="1" dirty="0">
                <a:solidFill>
                  <a:srgbClr val="002060"/>
                </a:solidFill>
              </a:rPr>
              <a:t>（三）設計理念與涵義說明，限</a:t>
            </a:r>
            <a:r>
              <a:rPr lang="en-US" altLang="zh-TW" sz="3600" b="1" dirty="0">
                <a:solidFill>
                  <a:srgbClr val="002060"/>
                </a:solidFill>
              </a:rPr>
              <a:t>200</a:t>
            </a:r>
            <a:r>
              <a:rPr lang="zh-TW" altLang="en-US" sz="3600" b="1" dirty="0">
                <a:solidFill>
                  <a:srgbClr val="002060"/>
                </a:solidFill>
              </a:rPr>
              <a:t>字以內。</a:t>
            </a:r>
          </a:p>
          <a:p>
            <a:pPr marL="0" indent="0">
              <a:buNone/>
            </a:pPr>
            <a:r>
              <a:rPr lang="zh-TW" altLang="en-US" sz="3600" b="1" dirty="0">
                <a:solidFill>
                  <a:srgbClr val="002060"/>
                </a:solidFill>
              </a:rPr>
              <a:t>（四）實施計畫及報名表請向本校學務處索取或至</a:t>
            </a:r>
            <a:r>
              <a:rPr lang="zh-TW" altLang="en-US" sz="3600" b="1" dirty="0" smtClean="0">
                <a:solidFill>
                  <a:srgbClr val="002060"/>
                </a:solidFill>
              </a:rPr>
              <a:t>本校</a:t>
            </a:r>
            <a:r>
              <a:rPr lang="en-US" altLang="zh-TW" sz="3600" b="1" dirty="0" smtClean="0">
                <a:solidFill>
                  <a:srgbClr val="002060"/>
                </a:solidFill>
              </a:rPr>
              <a:t/>
            </a:r>
            <a:br>
              <a:rPr lang="en-US" altLang="zh-TW" sz="3600" b="1" dirty="0" smtClean="0">
                <a:solidFill>
                  <a:srgbClr val="002060"/>
                </a:solidFill>
              </a:rPr>
            </a:br>
            <a:r>
              <a:rPr lang="zh-TW" altLang="en-US" sz="3600" b="1" dirty="0" smtClean="0">
                <a:solidFill>
                  <a:srgbClr val="002060"/>
                </a:solidFill>
              </a:rPr>
              <a:t>          網站</a:t>
            </a:r>
            <a:r>
              <a:rPr lang="zh-TW" altLang="en-US" sz="3600" b="1" dirty="0">
                <a:solidFill>
                  <a:srgbClr val="002060"/>
                </a:solidFill>
              </a:rPr>
              <a:t>（</a:t>
            </a:r>
            <a:r>
              <a:rPr lang="en-US" altLang="zh-TW" sz="3600" b="1" dirty="0">
                <a:solidFill>
                  <a:srgbClr val="002060"/>
                </a:solidFill>
              </a:rPr>
              <a:t>http://www.dres.tc.edu.tw/</a:t>
            </a:r>
            <a:r>
              <a:rPr lang="zh-TW" altLang="en-US" sz="3600" b="1" dirty="0">
                <a:solidFill>
                  <a:srgbClr val="002060"/>
                </a:solidFill>
              </a:rPr>
              <a:t>）自行下載</a:t>
            </a:r>
            <a:r>
              <a:rPr lang="zh-TW" altLang="en-US" sz="3600" b="1" dirty="0" smtClean="0">
                <a:solidFill>
                  <a:srgbClr val="002060"/>
                </a:solidFill>
              </a:rPr>
              <a:t>，</a:t>
            </a:r>
            <a:r>
              <a:rPr lang="en-US" altLang="zh-TW" sz="3600" b="1" dirty="0" smtClean="0">
                <a:solidFill>
                  <a:srgbClr val="002060"/>
                </a:solidFill>
              </a:rPr>
              <a:t/>
            </a:r>
            <a:br>
              <a:rPr lang="en-US" altLang="zh-TW" sz="3600" b="1" dirty="0" smtClean="0">
                <a:solidFill>
                  <a:srgbClr val="002060"/>
                </a:solidFill>
              </a:rPr>
            </a:br>
            <a:r>
              <a:rPr lang="zh-TW" altLang="en-US" sz="3600" b="1" dirty="0" smtClean="0">
                <a:solidFill>
                  <a:srgbClr val="002060"/>
                </a:solidFill>
              </a:rPr>
              <a:t>          送</a:t>
            </a:r>
            <a:r>
              <a:rPr lang="zh-TW" altLang="en-US" sz="3600" b="1" dirty="0">
                <a:solidFill>
                  <a:srgbClr val="002060"/>
                </a:solidFill>
              </a:rPr>
              <a:t>件時請務必詳細填列聯絡資料，並以紙本送件。</a:t>
            </a:r>
          </a:p>
          <a:p>
            <a:pPr marL="0" indent="0">
              <a:buNone/>
            </a:pPr>
            <a:endParaRPr lang="zh-TW" altLang="en-US" sz="3600" dirty="0">
              <a:solidFill>
                <a:srgbClr val="0000D0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5134" y="1323996"/>
            <a:ext cx="608113" cy="574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68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3764" y="351692"/>
            <a:ext cx="11661889" cy="6427177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sz="3600" b="1" dirty="0">
                <a:solidFill>
                  <a:srgbClr val="002060"/>
                </a:solidFill>
              </a:rPr>
              <a:t>送件方式說明：</a:t>
            </a:r>
          </a:p>
          <a:p>
            <a:pPr marL="0" indent="0">
              <a:buNone/>
            </a:pPr>
            <a:r>
              <a:rPr lang="zh-TW" altLang="en-US" sz="3600" b="1" dirty="0">
                <a:solidFill>
                  <a:srgbClr val="002060"/>
                </a:solidFill>
              </a:rPr>
              <a:t>（一）每人限繳交一件作品。</a:t>
            </a:r>
          </a:p>
          <a:p>
            <a:pPr marL="0" indent="0">
              <a:buNone/>
            </a:pPr>
            <a:r>
              <a:rPr lang="zh-TW" altLang="en-US" sz="3600" b="1" dirty="0">
                <a:solidFill>
                  <a:srgbClr val="002060"/>
                </a:solidFill>
              </a:rPr>
              <a:t>（二）報名表請自行繕打或以正楷書寫，並於</a:t>
            </a:r>
            <a:r>
              <a:rPr lang="en-US" altLang="zh-TW" sz="3600" b="1" dirty="0">
                <a:solidFill>
                  <a:srgbClr val="002060"/>
                </a:solidFill>
              </a:rPr>
              <a:t>《</a:t>
            </a:r>
            <a:r>
              <a:rPr lang="zh-TW" altLang="en-US" sz="3600" b="1" dirty="0" smtClean="0">
                <a:solidFill>
                  <a:srgbClr val="002060"/>
                </a:solidFill>
              </a:rPr>
              <a:t>著作</a:t>
            </a:r>
            <a:r>
              <a:rPr lang="en-US" altLang="zh-TW" sz="3600" b="1" dirty="0" smtClean="0">
                <a:solidFill>
                  <a:srgbClr val="002060"/>
                </a:solidFill>
              </a:rPr>
              <a:t/>
            </a:r>
            <a:br>
              <a:rPr lang="en-US" altLang="zh-TW" sz="3600" b="1" dirty="0" smtClean="0">
                <a:solidFill>
                  <a:srgbClr val="002060"/>
                </a:solidFill>
              </a:rPr>
            </a:br>
            <a:r>
              <a:rPr lang="zh-TW" altLang="en-US" sz="3600" b="1" dirty="0" smtClean="0">
                <a:solidFill>
                  <a:srgbClr val="002060"/>
                </a:solidFill>
              </a:rPr>
              <a:t>          權</a:t>
            </a:r>
            <a:r>
              <a:rPr lang="zh-TW" altLang="en-US" sz="3600" b="1" dirty="0">
                <a:solidFill>
                  <a:srgbClr val="002060"/>
                </a:solidFill>
              </a:rPr>
              <a:t>授權同意書</a:t>
            </a:r>
            <a:r>
              <a:rPr lang="en-US" altLang="zh-TW" sz="3600" b="1" dirty="0">
                <a:solidFill>
                  <a:srgbClr val="002060"/>
                </a:solidFill>
              </a:rPr>
              <a:t>》</a:t>
            </a:r>
            <a:r>
              <a:rPr lang="zh-TW" altLang="en-US" sz="3600" b="1" dirty="0">
                <a:solidFill>
                  <a:srgbClr val="002060"/>
                </a:solidFill>
              </a:rPr>
              <a:t>簽名。</a:t>
            </a:r>
          </a:p>
          <a:p>
            <a:pPr marL="0" indent="0">
              <a:buNone/>
            </a:pPr>
            <a:r>
              <a:rPr lang="zh-TW" altLang="en-US" sz="3600" b="1" dirty="0">
                <a:solidFill>
                  <a:srgbClr val="002060"/>
                </a:solidFill>
              </a:rPr>
              <a:t>（三）收件時間：</a:t>
            </a:r>
            <a:r>
              <a:rPr lang="zh-TW" altLang="en-US" sz="3600" b="1" dirty="0">
                <a:solidFill>
                  <a:srgbClr val="FF6600"/>
                </a:solidFill>
              </a:rPr>
              <a:t>即日起至</a:t>
            </a:r>
            <a:r>
              <a:rPr lang="en-US" altLang="zh-TW" sz="3600" b="1" dirty="0">
                <a:solidFill>
                  <a:srgbClr val="FF6600"/>
                </a:solidFill>
              </a:rPr>
              <a:t>111</a:t>
            </a:r>
            <a:r>
              <a:rPr lang="zh-TW" altLang="en-US" sz="3600" b="1" dirty="0">
                <a:solidFill>
                  <a:srgbClr val="FF6600"/>
                </a:solidFill>
              </a:rPr>
              <a:t>年</a:t>
            </a:r>
            <a:r>
              <a:rPr lang="en-US" altLang="zh-TW" sz="3600" b="1" dirty="0">
                <a:solidFill>
                  <a:srgbClr val="FF6600"/>
                </a:solidFill>
              </a:rPr>
              <a:t>5</a:t>
            </a:r>
            <a:r>
              <a:rPr lang="zh-TW" altLang="en-US" sz="3600" b="1" dirty="0">
                <a:solidFill>
                  <a:srgbClr val="FF6600"/>
                </a:solidFill>
              </a:rPr>
              <a:t>月</a:t>
            </a:r>
            <a:r>
              <a:rPr lang="en-US" altLang="zh-TW" sz="3600" b="1" dirty="0">
                <a:solidFill>
                  <a:srgbClr val="FF6600"/>
                </a:solidFill>
              </a:rPr>
              <a:t>31</a:t>
            </a:r>
            <a:r>
              <a:rPr lang="zh-TW" altLang="en-US" sz="3600" b="1" dirty="0">
                <a:solidFill>
                  <a:srgbClr val="FF6600"/>
                </a:solidFill>
              </a:rPr>
              <a:t>日止。</a:t>
            </a:r>
          </a:p>
          <a:p>
            <a:pPr marL="0" indent="0">
              <a:buNone/>
            </a:pPr>
            <a:r>
              <a:rPr lang="zh-TW" altLang="en-US" sz="3600" b="1" dirty="0">
                <a:solidFill>
                  <a:srgbClr val="002060"/>
                </a:solidFill>
              </a:rPr>
              <a:t>（四）收件方式：請將作品送至學務處。</a:t>
            </a:r>
          </a:p>
          <a:p>
            <a:pPr marL="0" indent="0">
              <a:buNone/>
            </a:pPr>
            <a:r>
              <a:rPr lang="zh-TW" altLang="en-US" sz="3600" b="1" dirty="0" smtClean="0">
                <a:solidFill>
                  <a:srgbClr val="002060"/>
                </a:solidFill>
              </a:rPr>
              <a:t>          </a:t>
            </a:r>
            <a:r>
              <a:rPr lang="en-US" altLang="zh-TW" sz="3600" b="1" dirty="0" smtClean="0">
                <a:solidFill>
                  <a:srgbClr val="002060"/>
                </a:solidFill>
              </a:rPr>
              <a:t>1</a:t>
            </a:r>
            <a:r>
              <a:rPr lang="en-US" altLang="zh-TW" sz="3600" b="1" dirty="0">
                <a:solidFill>
                  <a:srgbClr val="002060"/>
                </a:solidFill>
              </a:rPr>
              <a:t>.</a:t>
            </a:r>
            <a:r>
              <a:rPr lang="zh-TW" altLang="en-US" sz="3600" b="1" dirty="0">
                <a:solidFill>
                  <a:srgbClr val="002060"/>
                </a:solidFill>
              </a:rPr>
              <a:t>兒童組：由各班級任教師將作品統一送交學務處。</a:t>
            </a:r>
          </a:p>
          <a:p>
            <a:pPr marL="0" indent="0">
              <a:buNone/>
            </a:pPr>
            <a:r>
              <a:rPr lang="zh-TW" altLang="en-US" sz="3600" b="1" dirty="0" smtClean="0">
                <a:solidFill>
                  <a:srgbClr val="002060"/>
                </a:solidFill>
              </a:rPr>
              <a:t>          </a:t>
            </a:r>
            <a:r>
              <a:rPr lang="en-US" altLang="zh-TW" sz="3600" b="1" dirty="0" smtClean="0">
                <a:solidFill>
                  <a:srgbClr val="002060"/>
                </a:solidFill>
              </a:rPr>
              <a:t>2</a:t>
            </a:r>
            <a:r>
              <a:rPr lang="en-US" altLang="zh-TW" sz="3600" b="1" dirty="0">
                <a:solidFill>
                  <a:srgbClr val="002060"/>
                </a:solidFill>
              </a:rPr>
              <a:t>.</a:t>
            </a:r>
            <a:r>
              <a:rPr lang="zh-TW" altLang="en-US" sz="3600" b="1" dirty="0">
                <a:solidFill>
                  <a:srgbClr val="002060"/>
                </a:solidFill>
              </a:rPr>
              <a:t>成人組：請親送或以掛號郵寄至本校學務</a:t>
            </a:r>
            <a:r>
              <a:rPr lang="zh-TW" altLang="en-US" sz="3600" b="1" dirty="0" smtClean="0">
                <a:solidFill>
                  <a:srgbClr val="002060"/>
                </a:solidFill>
              </a:rPr>
              <a:t>處</a:t>
            </a:r>
            <a:r>
              <a:rPr lang="en-US" altLang="zh-TW" sz="3600" b="1" dirty="0" smtClean="0">
                <a:solidFill>
                  <a:srgbClr val="002060"/>
                </a:solidFill>
              </a:rPr>
              <a:t/>
            </a:r>
            <a:br>
              <a:rPr lang="en-US" altLang="zh-TW" sz="3600" b="1" dirty="0" smtClean="0">
                <a:solidFill>
                  <a:srgbClr val="002060"/>
                </a:solidFill>
              </a:rPr>
            </a:br>
            <a:r>
              <a:rPr lang="zh-TW" altLang="en-US" sz="3600" b="1" dirty="0" smtClean="0">
                <a:solidFill>
                  <a:srgbClr val="002060"/>
                </a:solidFill>
              </a:rPr>
              <a:t>                        （</a:t>
            </a:r>
            <a:r>
              <a:rPr lang="en-US" altLang="zh-TW" sz="3600" b="1" dirty="0">
                <a:solidFill>
                  <a:srgbClr val="002060"/>
                </a:solidFill>
              </a:rPr>
              <a:t>40750</a:t>
            </a:r>
            <a:r>
              <a:rPr lang="zh-TW" altLang="en-US" sz="3600" b="1" dirty="0">
                <a:solidFill>
                  <a:srgbClr val="002060"/>
                </a:solidFill>
              </a:rPr>
              <a:t>臺中市西屯區重慶路</a:t>
            </a:r>
            <a:r>
              <a:rPr lang="en-US" altLang="zh-TW" sz="3600" b="1" dirty="0">
                <a:solidFill>
                  <a:srgbClr val="002060"/>
                </a:solidFill>
              </a:rPr>
              <a:t>200</a:t>
            </a:r>
            <a:r>
              <a:rPr lang="zh-TW" altLang="en-US" sz="3600" b="1" dirty="0">
                <a:solidFill>
                  <a:srgbClr val="002060"/>
                </a:solidFill>
              </a:rPr>
              <a:t>號</a:t>
            </a:r>
            <a:r>
              <a:rPr lang="zh-TW" altLang="en-US" sz="3600" b="1" dirty="0" smtClean="0">
                <a:solidFill>
                  <a:srgbClr val="002060"/>
                </a:solidFill>
              </a:rPr>
              <a:t>）。</a:t>
            </a:r>
            <a:endParaRPr lang="en-US" altLang="zh-TW" sz="36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TW" altLang="en-US" sz="3600" b="1" dirty="0" smtClean="0">
                <a:solidFill>
                  <a:srgbClr val="002060"/>
                </a:solidFill>
              </a:rPr>
              <a:t>          </a:t>
            </a:r>
            <a:r>
              <a:rPr lang="zh-TW" altLang="en-US" sz="2600" b="1" dirty="0" smtClean="0">
                <a:solidFill>
                  <a:srgbClr val="FF6600"/>
                </a:solidFill>
              </a:rPr>
              <a:t>備註：若</a:t>
            </a:r>
            <a:r>
              <a:rPr lang="zh-TW" altLang="en-US" sz="2600" b="1" dirty="0">
                <a:solidFill>
                  <a:srgbClr val="FF6600"/>
                </a:solidFill>
              </a:rPr>
              <a:t>有電子</a:t>
            </a:r>
            <a:r>
              <a:rPr lang="zh-TW" altLang="en-US" sz="2600" b="1" dirty="0" smtClean="0">
                <a:solidFill>
                  <a:srgbClr val="FF6600"/>
                </a:solidFill>
              </a:rPr>
              <a:t>檔</a:t>
            </a:r>
            <a:r>
              <a:rPr lang="zh-TW" altLang="en-US" sz="2600" b="1" dirty="0" smtClean="0">
                <a:solidFill>
                  <a:srgbClr val="FF6600"/>
                </a:solidFill>
              </a:rPr>
              <a:t>請</a:t>
            </a:r>
            <a:r>
              <a:rPr lang="zh-TW" altLang="en-US" sz="2600" b="1" dirty="0">
                <a:solidFill>
                  <a:srgbClr val="FF6600"/>
                </a:solidFill>
              </a:rPr>
              <a:t>以 </a:t>
            </a:r>
            <a:r>
              <a:rPr lang="en-US" altLang="zh-TW" sz="2600" b="1" dirty="0">
                <a:solidFill>
                  <a:srgbClr val="FF6600"/>
                </a:solidFill>
              </a:rPr>
              <a:t>RAR </a:t>
            </a:r>
            <a:r>
              <a:rPr lang="zh-TW" altLang="en-US" sz="2600" b="1" dirty="0">
                <a:solidFill>
                  <a:srgbClr val="FF6600"/>
                </a:solidFill>
              </a:rPr>
              <a:t>或 </a:t>
            </a:r>
            <a:r>
              <a:rPr lang="en-US" altLang="zh-TW" sz="2600" b="1" dirty="0">
                <a:solidFill>
                  <a:srgbClr val="FF6600"/>
                </a:solidFill>
              </a:rPr>
              <a:t>ZIP </a:t>
            </a:r>
            <a:r>
              <a:rPr lang="zh-TW" altLang="en-US" sz="2600" b="1" dirty="0">
                <a:solidFill>
                  <a:srgbClr val="FF6600"/>
                </a:solidFill>
              </a:rPr>
              <a:t>等壓縮軟體壓縮為 </a:t>
            </a:r>
            <a:r>
              <a:rPr lang="en-US" altLang="zh-TW" sz="2600" b="1" dirty="0">
                <a:solidFill>
                  <a:srgbClr val="FF6600"/>
                </a:solidFill>
              </a:rPr>
              <a:t>1 </a:t>
            </a:r>
            <a:r>
              <a:rPr lang="zh-TW" altLang="en-US" sz="2600" b="1" dirty="0">
                <a:solidFill>
                  <a:srgbClr val="FF6600"/>
                </a:solidFill>
              </a:rPr>
              <a:t>個檔案後設定</a:t>
            </a:r>
            <a:r>
              <a:rPr lang="zh-TW" altLang="en-US" sz="2600" b="1" dirty="0" smtClean="0">
                <a:solidFill>
                  <a:srgbClr val="FF6600"/>
                </a:solidFill>
              </a:rPr>
              <a:t>密碼</a:t>
            </a:r>
            <a:r>
              <a:rPr lang="en-US" altLang="zh-TW" sz="2600" b="1" dirty="0" smtClean="0">
                <a:solidFill>
                  <a:srgbClr val="FF6600"/>
                </a:solidFill>
              </a:rPr>
              <a:t/>
            </a:r>
            <a:br>
              <a:rPr lang="en-US" altLang="zh-TW" sz="2600" b="1" dirty="0" smtClean="0">
                <a:solidFill>
                  <a:srgbClr val="FF6600"/>
                </a:solidFill>
              </a:rPr>
            </a:br>
            <a:r>
              <a:rPr lang="zh-TW" altLang="en-US" sz="2600" b="1" dirty="0" smtClean="0">
                <a:solidFill>
                  <a:srgbClr val="FF6600"/>
                </a:solidFill>
              </a:rPr>
              <a:t>                       （</a:t>
            </a:r>
            <a:r>
              <a:rPr lang="zh-TW" altLang="en-US" sz="2600" b="1" dirty="0">
                <a:solidFill>
                  <a:srgbClr val="FF6600"/>
                </a:solidFill>
              </a:rPr>
              <a:t>密碼設定方式為報名表內之聯絡電話數字，如聯絡電話為 </a:t>
            </a:r>
            <a:r>
              <a:rPr lang="en-US" altLang="zh-TW" sz="2600" b="1" dirty="0" smtClean="0">
                <a:solidFill>
                  <a:srgbClr val="FF6600"/>
                </a:solidFill>
              </a:rPr>
              <a:t>04-23134545</a:t>
            </a:r>
            <a:r>
              <a:rPr lang="zh-TW" altLang="en-US" sz="2600" b="1" dirty="0" smtClean="0">
                <a:solidFill>
                  <a:srgbClr val="FF6600"/>
                </a:solidFill>
              </a:rPr>
              <a:t>，</a:t>
            </a:r>
            <a:r>
              <a:rPr lang="en-US" altLang="zh-TW" sz="2600" b="1" dirty="0" smtClean="0">
                <a:solidFill>
                  <a:srgbClr val="FF6600"/>
                </a:solidFill>
              </a:rPr>
              <a:t/>
            </a:r>
            <a:br>
              <a:rPr lang="en-US" altLang="zh-TW" sz="2600" b="1" dirty="0" smtClean="0">
                <a:solidFill>
                  <a:srgbClr val="FF6600"/>
                </a:solidFill>
              </a:rPr>
            </a:br>
            <a:r>
              <a:rPr lang="zh-TW" altLang="en-US" sz="2600" b="1" dirty="0" smtClean="0">
                <a:solidFill>
                  <a:srgbClr val="FF6600"/>
                </a:solidFill>
              </a:rPr>
              <a:t>                          密碼</a:t>
            </a:r>
            <a:r>
              <a:rPr lang="zh-TW" altLang="en-US" sz="2600" b="1" dirty="0">
                <a:solidFill>
                  <a:srgbClr val="FF6600"/>
                </a:solidFill>
              </a:rPr>
              <a:t>則為 </a:t>
            </a:r>
            <a:r>
              <a:rPr lang="en-US" altLang="zh-TW" sz="2600" b="1" dirty="0" smtClean="0">
                <a:solidFill>
                  <a:srgbClr val="FF6600"/>
                </a:solidFill>
              </a:rPr>
              <a:t>0423134545 </a:t>
            </a:r>
            <a:r>
              <a:rPr lang="zh-TW" altLang="en-US" sz="2600" b="1" dirty="0">
                <a:solidFill>
                  <a:srgbClr val="FF6600"/>
                </a:solidFill>
              </a:rPr>
              <a:t>或手機號碼 </a:t>
            </a:r>
            <a:r>
              <a:rPr lang="en-US" altLang="zh-TW" sz="2600" b="1" dirty="0" smtClean="0">
                <a:solidFill>
                  <a:srgbClr val="FF6600"/>
                </a:solidFill>
              </a:rPr>
              <a:t>0928-989688</a:t>
            </a:r>
            <a:r>
              <a:rPr lang="zh-TW" altLang="en-US" sz="2600" b="1" dirty="0" smtClean="0">
                <a:solidFill>
                  <a:srgbClr val="FF6600"/>
                </a:solidFill>
              </a:rPr>
              <a:t>，</a:t>
            </a:r>
            <a:r>
              <a:rPr lang="zh-TW" altLang="en-US" sz="2600" b="1" dirty="0">
                <a:solidFill>
                  <a:srgbClr val="FF6600"/>
                </a:solidFill>
              </a:rPr>
              <a:t>密碼則為 </a:t>
            </a:r>
            <a:r>
              <a:rPr lang="en-US" altLang="zh-TW" sz="2600" b="1" dirty="0" smtClean="0">
                <a:solidFill>
                  <a:srgbClr val="FF6600"/>
                </a:solidFill>
              </a:rPr>
              <a:t>0928989688</a:t>
            </a:r>
            <a:r>
              <a:rPr lang="zh-TW" altLang="en-US" sz="2600" b="1" dirty="0" smtClean="0">
                <a:solidFill>
                  <a:srgbClr val="FF6600"/>
                </a:solidFill>
              </a:rPr>
              <a:t>）</a:t>
            </a:r>
            <a:r>
              <a:rPr lang="en-US" altLang="zh-TW" sz="2600" b="1" dirty="0" smtClean="0">
                <a:solidFill>
                  <a:srgbClr val="FF6600"/>
                </a:solidFill>
              </a:rPr>
              <a:t/>
            </a:r>
            <a:br>
              <a:rPr lang="en-US" altLang="zh-TW" sz="2600" b="1" dirty="0" smtClean="0">
                <a:solidFill>
                  <a:srgbClr val="FF6600"/>
                </a:solidFill>
              </a:rPr>
            </a:br>
            <a:r>
              <a:rPr lang="zh-TW" altLang="en-US" sz="2600" b="1" dirty="0" smtClean="0">
                <a:solidFill>
                  <a:srgbClr val="FF6600"/>
                </a:solidFill>
              </a:rPr>
              <a:t>                        ，</a:t>
            </a:r>
            <a:r>
              <a:rPr lang="zh-TW" altLang="en-US" sz="2600" b="1" dirty="0">
                <a:solidFill>
                  <a:srgbClr val="FF6600"/>
                </a:solidFill>
              </a:rPr>
              <a:t>壓縮檔名</a:t>
            </a:r>
            <a:r>
              <a:rPr lang="zh-TW" altLang="en-US" sz="2600" b="1" dirty="0" smtClean="0">
                <a:solidFill>
                  <a:srgbClr val="FF6600"/>
                </a:solidFill>
              </a:rPr>
              <a:t>請註明</a:t>
            </a:r>
            <a:r>
              <a:rPr lang="zh-TW" altLang="en-US" sz="2600" b="1" dirty="0">
                <a:solidFill>
                  <a:srgbClr val="FF6600"/>
                </a:solidFill>
              </a:rPr>
              <a:t>「作品名稱</a:t>
            </a:r>
            <a:r>
              <a:rPr lang="en-US" altLang="zh-TW" sz="2600" b="1" dirty="0">
                <a:solidFill>
                  <a:srgbClr val="FF6600"/>
                </a:solidFill>
              </a:rPr>
              <a:t>-</a:t>
            </a:r>
            <a:r>
              <a:rPr lang="zh-TW" altLang="en-US" sz="2600" b="1" dirty="0">
                <a:solidFill>
                  <a:srgbClr val="FF6600"/>
                </a:solidFill>
              </a:rPr>
              <a:t>作者姓名」，並上傳至</a:t>
            </a:r>
            <a:r>
              <a:rPr lang="zh-TW" altLang="en-US" sz="2600" b="1" dirty="0">
                <a:solidFill>
                  <a:srgbClr val="FF6600"/>
                </a:solidFill>
                <a:hlinkClick r:id="rId2"/>
              </a:rPr>
              <a:t>雲端</a:t>
            </a:r>
            <a:r>
              <a:rPr lang="zh-TW" altLang="en-US" sz="2600" b="1" dirty="0" smtClean="0">
                <a:solidFill>
                  <a:srgbClr val="FF6600"/>
                </a:solidFill>
                <a:hlinkClick r:id="rId2"/>
              </a:rPr>
              <a:t>連結</a:t>
            </a:r>
            <a:r>
              <a:rPr lang="zh-TW" altLang="en-US" sz="2600" b="1" dirty="0" smtClean="0">
                <a:solidFill>
                  <a:srgbClr val="FF6600"/>
                </a:solidFill>
              </a:rPr>
              <a:t>或</a:t>
            </a:r>
            <a:r>
              <a:rPr lang="zh-TW" altLang="en-US" sz="2600" b="1" dirty="0">
                <a:solidFill>
                  <a:srgbClr val="FF6600"/>
                </a:solidFill>
              </a:rPr>
              <a:t>傳送</a:t>
            </a:r>
            <a:r>
              <a:rPr lang="zh-TW" altLang="en-US" sz="2600" b="1" dirty="0" smtClean="0">
                <a:solidFill>
                  <a:srgbClr val="FF6600"/>
                </a:solidFill>
              </a:rPr>
              <a:t>電子郵</a:t>
            </a:r>
            <a:r>
              <a:rPr lang="en-US" altLang="zh-TW" sz="2600" b="1" dirty="0" smtClean="0">
                <a:solidFill>
                  <a:srgbClr val="FF6600"/>
                </a:solidFill>
              </a:rPr>
              <a:t/>
            </a:r>
            <a:br>
              <a:rPr lang="en-US" altLang="zh-TW" sz="2600" b="1" dirty="0" smtClean="0">
                <a:solidFill>
                  <a:srgbClr val="FF6600"/>
                </a:solidFill>
              </a:rPr>
            </a:br>
            <a:r>
              <a:rPr lang="en-US" altLang="zh-TW" sz="2600" b="1" dirty="0" smtClean="0">
                <a:solidFill>
                  <a:srgbClr val="FF6600"/>
                </a:solidFill>
              </a:rPr>
              <a:t>                        </a:t>
            </a:r>
            <a:r>
              <a:rPr lang="zh-TW" altLang="en-US" sz="2600" b="1" dirty="0" smtClean="0">
                <a:solidFill>
                  <a:srgbClr val="FF6600"/>
                </a:solidFill>
              </a:rPr>
              <a:t>件</a:t>
            </a:r>
            <a:r>
              <a:rPr lang="zh-TW" altLang="en-US" sz="2600" b="1" dirty="0">
                <a:solidFill>
                  <a:srgbClr val="FF6600"/>
                </a:solidFill>
              </a:rPr>
              <a:t>子</a:t>
            </a:r>
            <a:r>
              <a:rPr lang="zh-TW" altLang="en-US" sz="2600" b="1" dirty="0" smtClean="0">
                <a:solidFill>
                  <a:srgbClr val="FF6600"/>
                </a:solidFill>
              </a:rPr>
              <a:t>郵件</a:t>
            </a:r>
            <a:r>
              <a:rPr lang="zh-TW" altLang="en-US" sz="2600" b="1" dirty="0">
                <a:solidFill>
                  <a:srgbClr val="FF6600"/>
                </a:solidFill>
              </a:rPr>
              <a:t>至</a:t>
            </a:r>
            <a:r>
              <a:rPr lang="en-US" altLang="zh-TW" sz="2600" b="1" dirty="0">
                <a:solidFill>
                  <a:srgbClr val="FF6600"/>
                </a:solidFill>
              </a:rPr>
              <a:t>nanako600306@gmail.com</a:t>
            </a:r>
            <a:r>
              <a:rPr lang="zh-TW" altLang="en-US" sz="2600" b="1" dirty="0">
                <a:solidFill>
                  <a:srgbClr val="FF6600"/>
                </a:solidFill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56875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0819" y="211015"/>
            <a:ext cx="10694735" cy="6348047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sz="3600" b="1" dirty="0">
                <a:solidFill>
                  <a:srgbClr val="002060"/>
                </a:solidFill>
              </a:rPr>
              <a:t>評審方式及獎勵辦法：</a:t>
            </a:r>
          </a:p>
          <a:p>
            <a:pPr marL="0" indent="0">
              <a:buNone/>
            </a:pPr>
            <a:r>
              <a:rPr lang="zh-TW" altLang="en-US" sz="3600" b="1" dirty="0">
                <a:solidFill>
                  <a:srgbClr val="002060"/>
                </a:solidFill>
              </a:rPr>
              <a:t>（一）評審標準：整體造型</a:t>
            </a:r>
            <a:r>
              <a:rPr lang="en-US" altLang="zh-TW" sz="3600" b="1" dirty="0">
                <a:solidFill>
                  <a:srgbClr val="002060"/>
                </a:solidFill>
              </a:rPr>
              <a:t>30%</a:t>
            </a:r>
            <a:r>
              <a:rPr lang="zh-TW" altLang="en-US" sz="3600" b="1" dirty="0">
                <a:solidFill>
                  <a:srgbClr val="002060"/>
                </a:solidFill>
              </a:rPr>
              <a:t>、創意表現</a:t>
            </a:r>
            <a:r>
              <a:rPr lang="en-US" altLang="zh-TW" sz="3600" b="1" dirty="0">
                <a:solidFill>
                  <a:srgbClr val="002060"/>
                </a:solidFill>
              </a:rPr>
              <a:t>25%</a:t>
            </a:r>
            <a:r>
              <a:rPr lang="zh-TW" altLang="en-US" sz="3600" b="1" dirty="0">
                <a:solidFill>
                  <a:srgbClr val="002060"/>
                </a:solidFill>
              </a:rPr>
              <a:t>、色彩美感</a:t>
            </a:r>
            <a:r>
              <a:rPr lang="en-US" altLang="zh-TW" sz="3600" b="1" dirty="0">
                <a:solidFill>
                  <a:srgbClr val="002060"/>
                </a:solidFill>
              </a:rPr>
              <a:t>25%</a:t>
            </a:r>
            <a:r>
              <a:rPr lang="zh-TW" altLang="en-US" sz="3600" b="1" dirty="0">
                <a:solidFill>
                  <a:srgbClr val="002060"/>
                </a:solidFill>
              </a:rPr>
              <a:t>、</a:t>
            </a:r>
            <a:r>
              <a:rPr lang="zh-TW" altLang="en-US" sz="3600" b="1" dirty="0" smtClean="0">
                <a:solidFill>
                  <a:srgbClr val="002060"/>
                </a:solidFill>
              </a:rPr>
              <a:t>設</a:t>
            </a:r>
            <a:r>
              <a:rPr lang="en-US" altLang="zh-TW" sz="3600" b="1" dirty="0" smtClean="0">
                <a:solidFill>
                  <a:srgbClr val="002060"/>
                </a:solidFill>
              </a:rPr>
              <a:t/>
            </a:r>
            <a:br>
              <a:rPr lang="en-US" altLang="zh-TW" sz="3600" b="1" dirty="0" smtClean="0">
                <a:solidFill>
                  <a:srgbClr val="002060"/>
                </a:solidFill>
              </a:rPr>
            </a:br>
            <a:r>
              <a:rPr lang="zh-TW" altLang="en-US" sz="3600" b="1" dirty="0" smtClean="0">
                <a:solidFill>
                  <a:srgbClr val="002060"/>
                </a:solidFill>
              </a:rPr>
              <a:t>                           計</a:t>
            </a:r>
            <a:r>
              <a:rPr lang="zh-TW" altLang="en-US" sz="3600" b="1" dirty="0">
                <a:solidFill>
                  <a:srgbClr val="002060"/>
                </a:solidFill>
              </a:rPr>
              <a:t>理念構想</a:t>
            </a:r>
            <a:r>
              <a:rPr lang="en-US" altLang="zh-TW" sz="3600" b="1" dirty="0">
                <a:solidFill>
                  <a:srgbClr val="002060"/>
                </a:solidFill>
              </a:rPr>
              <a:t>20%</a:t>
            </a:r>
            <a:r>
              <a:rPr lang="zh-TW" altLang="en-US" sz="3600" b="1" dirty="0">
                <a:solidFill>
                  <a:srgbClr val="002060"/>
                </a:solidFill>
              </a:rPr>
              <a:t>。</a:t>
            </a:r>
          </a:p>
          <a:p>
            <a:pPr marL="0" indent="0">
              <a:buNone/>
            </a:pPr>
            <a:r>
              <a:rPr lang="zh-TW" altLang="en-US" sz="3600" b="1" dirty="0">
                <a:solidFill>
                  <a:srgbClr val="002060"/>
                </a:solidFill>
              </a:rPr>
              <a:t>（二）由本校聘請專業人士組成評審小組，評選出優良作品，</a:t>
            </a:r>
            <a:r>
              <a:rPr lang="zh-TW" altLang="en-US" sz="3600" b="1" dirty="0" smtClean="0">
                <a:solidFill>
                  <a:srgbClr val="002060"/>
                </a:solidFill>
              </a:rPr>
              <a:t>得獎</a:t>
            </a:r>
            <a:r>
              <a:rPr lang="en-US" altLang="zh-TW" sz="3600" b="1" dirty="0" smtClean="0">
                <a:solidFill>
                  <a:srgbClr val="002060"/>
                </a:solidFill>
              </a:rPr>
              <a:t/>
            </a:r>
            <a:br>
              <a:rPr lang="en-US" altLang="zh-TW" sz="3600" b="1" dirty="0" smtClean="0">
                <a:solidFill>
                  <a:srgbClr val="002060"/>
                </a:solidFill>
              </a:rPr>
            </a:br>
            <a:r>
              <a:rPr lang="zh-TW" altLang="en-US" sz="3600" b="1" dirty="0" smtClean="0">
                <a:solidFill>
                  <a:srgbClr val="002060"/>
                </a:solidFill>
              </a:rPr>
              <a:t>          名單</a:t>
            </a:r>
            <a:r>
              <a:rPr lang="zh-TW" altLang="en-US" sz="3600" b="1" dirty="0">
                <a:solidFill>
                  <a:srgbClr val="002060"/>
                </a:solidFill>
              </a:rPr>
              <a:t>於</a:t>
            </a:r>
            <a:r>
              <a:rPr lang="en-US" altLang="zh-TW" sz="3600" b="1" dirty="0">
                <a:solidFill>
                  <a:srgbClr val="C00000"/>
                </a:solidFill>
              </a:rPr>
              <a:t>111</a:t>
            </a:r>
            <a:r>
              <a:rPr lang="zh-TW" altLang="en-US" sz="3600" b="1" dirty="0">
                <a:solidFill>
                  <a:srgbClr val="C00000"/>
                </a:solidFill>
              </a:rPr>
              <a:t>年</a:t>
            </a:r>
            <a:r>
              <a:rPr lang="en-US" altLang="zh-TW" sz="3600" b="1" dirty="0">
                <a:solidFill>
                  <a:srgbClr val="C00000"/>
                </a:solidFill>
              </a:rPr>
              <a:t>6</a:t>
            </a:r>
            <a:r>
              <a:rPr lang="zh-TW" altLang="en-US" sz="3600" b="1" dirty="0">
                <a:solidFill>
                  <a:srgbClr val="C00000"/>
                </a:solidFill>
              </a:rPr>
              <a:t>月</a:t>
            </a:r>
            <a:r>
              <a:rPr lang="en-US" altLang="zh-TW" sz="3600" b="1" dirty="0">
                <a:solidFill>
                  <a:srgbClr val="C00000"/>
                </a:solidFill>
              </a:rPr>
              <a:t>30</a:t>
            </a:r>
            <a:r>
              <a:rPr lang="zh-TW" altLang="en-US" sz="3600" b="1" dirty="0">
                <a:solidFill>
                  <a:srgbClr val="C00000"/>
                </a:solidFill>
              </a:rPr>
              <a:t>日前</a:t>
            </a:r>
            <a:r>
              <a:rPr lang="zh-TW" altLang="en-US" sz="3600" b="1" dirty="0">
                <a:solidFill>
                  <a:srgbClr val="002060"/>
                </a:solidFill>
              </a:rPr>
              <a:t>公告於本校網頁。 </a:t>
            </a:r>
          </a:p>
          <a:p>
            <a:pPr marL="0" indent="0">
              <a:buNone/>
            </a:pPr>
            <a:r>
              <a:rPr lang="zh-TW" altLang="en-US" sz="3600" b="1" dirty="0">
                <a:solidFill>
                  <a:srgbClr val="002060"/>
                </a:solidFill>
              </a:rPr>
              <a:t>（三）獎項及獎勵：各組分別錄取</a:t>
            </a:r>
          </a:p>
          <a:p>
            <a:pPr marL="0" indent="0">
              <a:buNone/>
            </a:pPr>
            <a:r>
              <a:rPr lang="zh-TW" altLang="en-US" sz="3600" b="1" dirty="0" smtClean="0">
                <a:solidFill>
                  <a:srgbClr val="002060"/>
                </a:solidFill>
              </a:rPr>
              <a:t>          </a:t>
            </a:r>
            <a:r>
              <a:rPr lang="en-US" altLang="zh-TW" sz="3600" b="1" dirty="0" smtClean="0">
                <a:solidFill>
                  <a:srgbClr val="FF0066"/>
                </a:solidFill>
              </a:rPr>
              <a:t>1</a:t>
            </a:r>
            <a:r>
              <a:rPr lang="en-US" altLang="zh-TW" sz="3600" b="1" dirty="0">
                <a:solidFill>
                  <a:srgbClr val="FF0066"/>
                </a:solidFill>
              </a:rPr>
              <a:t>.</a:t>
            </a:r>
            <a:r>
              <a:rPr lang="zh-TW" altLang="en-US" sz="3600" b="1" dirty="0">
                <a:solidFill>
                  <a:srgbClr val="FF0066"/>
                </a:solidFill>
              </a:rPr>
              <a:t>第一名：</a:t>
            </a:r>
            <a:r>
              <a:rPr lang="en-US" altLang="zh-TW" sz="3600" b="1" dirty="0">
                <a:solidFill>
                  <a:srgbClr val="FF0066"/>
                </a:solidFill>
              </a:rPr>
              <a:t>1</a:t>
            </a:r>
            <a:r>
              <a:rPr lang="zh-TW" altLang="en-US" sz="3600" b="1" dirty="0">
                <a:solidFill>
                  <a:srgbClr val="FF0066"/>
                </a:solidFill>
              </a:rPr>
              <a:t>名，頒予獎狀乙幀及獎金新台幣</a:t>
            </a:r>
            <a:r>
              <a:rPr lang="en-US" altLang="zh-TW" sz="3600" b="1" dirty="0">
                <a:solidFill>
                  <a:srgbClr val="FF0066"/>
                </a:solidFill>
              </a:rPr>
              <a:t>1000</a:t>
            </a:r>
            <a:r>
              <a:rPr lang="zh-TW" altLang="en-US" sz="3600" b="1" dirty="0">
                <a:solidFill>
                  <a:srgbClr val="FF0066"/>
                </a:solidFill>
              </a:rPr>
              <a:t>元。</a:t>
            </a:r>
          </a:p>
          <a:p>
            <a:pPr marL="0" indent="0">
              <a:buNone/>
            </a:pPr>
            <a:r>
              <a:rPr lang="zh-TW" altLang="en-US" sz="3600" b="1" dirty="0" smtClean="0">
                <a:solidFill>
                  <a:srgbClr val="FF0066"/>
                </a:solidFill>
              </a:rPr>
              <a:t>          </a:t>
            </a:r>
            <a:r>
              <a:rPr lang="en-US" altLang="zh-TW" sz="3600" b="1" dirty="0" smtClean="0">
                <a:solidFill>
                  <a:srgbClr val="FF0066"/>
                </a:solidFill>
              </a:rPr>
              <a:t>2</a:t>
            </a:r>
            <a:r>
              <a:rPr lang="en-US" altLang="zh-TW" sz="3600" b="1" dirty="0">
                <a:solidFill>
                  <a:srgbClr val="FF0066"/>
                </a:solidFill>
              </a:rPr>
              <a:t>.</a:t>
            </a:r>
            <a:r>
              <a:rPr lang="zh-TW" altLang="en-US" sz="3600" b="1" dirty="0">
                <a:solidFill>
                  <a:srgbClr val="FF0066"/>
                </a:solidFill>
              </a:rPr>
              <a:t>第二名：</a:t>
            </a:r>
            <a:r>
              <a:rPr lang="en-US" altLang="zh-TW" sz="3600" b="1" dirty="0">
                <a:solidFill>
                  <a:srgbClr val="FF0066"/>
                </a:solidFill>
              </a:rPr>
              <a:t>1</a:t>
            </a:r>
            <a:r>
              <a:rPr lang="zh-TW" altLang="en-US" sz="3600" b="1" dirty="0">
                <a:solidFill>
                  <a:srgbClr val="FF0066"/>
                </a:solidFill>
              </a:rPr>
              <a:t>名，頒予獎狀乙幀及獎金新台幣</a:t>
            </a:r>
            <a:r>
              <a:rPr lang="en-US" altLang="zh-TW" sz="3600" b="1" dirty="0">
                <a:solidFill>
                  <a:srgbClr val="FF0066"/>
                </a:solidFill>
              </a:rPr>
              <a:t>800</a:t>
            </a:r>
            <a:r>
              <a:rPr lang="zh-TW" altLang="en-US" sz="3600" b="1" dirty="0">
                <a:solidFill>
                  <a:srgbClr val="FF0066"/>
                </a:solidFill>
              </a:rPr>
              <a:t>元。</a:t>
            </a:r>
          </a:p>
          <a:p>
            <a:pPr marL="0" indent="0">
              <a:buNone/>
            </a:pPr>
            <a:r>
              <a:rPr lang="zh-TW" altLang="en-US" sz="3600" b="1" dirty="0" smtClean="0">
                <a:solidFill>
                  <a:srgbClr val="FF0066"/>
                </a:solidFill>
              </a:rPr>
              <a:t>          </a:t>
            </a:r>
            <a:r>
              <a:rPr lang="en-US" altLang="zh-TW" sz="3600" b="1" dirty="0" smtClean="0">
                <a:solidFill>
                  <a:srgbClr val="FF0066"/>
                </a:solidFill>
              </a:rPr>
              <a:t>3</a:t>
            </a:r>
            <a:r>
              <a:rPr lang="en-US" altLang="zh-TW" sz="3600" b="1" dirty="0">
                <a:solidFill>
                  <a:srgbClr val="FF0066"/>
                </a:solidFill>
              </a:rPr>
              <a:t>.</a:t>
            </a:r>
            <a:r>
              <a:rPr lang="zh-TW" altLang="en-US" sz="3600" b="1" dirty="0">
                <a:solidFill>
                  <a:srgbClr val="FF0066"/>
                </a:solidFill>
              </a:rPr>
              <a:t>第三名：</a:t>
            </a:r>
            <a:r>
              <a:rPr lang="en-US" altLang="zh-TW" sz="3600" b="1" dirty="0">
                <a:solidFill>
                  <a:srgbClr val="FF0066"/>
                </a:solidFill>
              </a:rPr>
              <a:t>1</a:t>
            </a:r>
            <a:r>
              <a:rPr lang="zh-TW" altLang="en-US" sz="3600" b="1" dirty="0">
                <a:solidFill>
                  <a:srgbClr val="FF0066"/>
                </a:solidFill>
              </a:rPr>
              <a:t>名，頒予獎狀乙幀及獎金新台幣</a:t>
            </a:r>
            <a:r>
              <a:rPr lang="en-US" altLang="zh-TW" sz="3600" b="1" dirty="0">
                <a:solidFill>
                  <a:srgbClr val="FF0066"/>
                </a:solidFill>
              </a:rPr>
              <a:t>500</a:t>
            </a:r>
            <a:r>
              <a:rPr lang="zh-TW" altLang="en-US" sz="3600" b="1" dirty="0">
                <a:solidFill>
                  <a:srgbClr val="FF0066"/>
                </a:solidFill>
              </a:rPr>
              <a:t>元。</a:t>
            </a:r>
          </a:p>
          <a:p>
            <a:pPr marL="0" indent="0">
              <a:buNone/>
            </a:pPr>
            <a:r>
              <a:rPr lang="zh-TW" altLang="en-US" sz="3600" b="1" dirty="0" smtClean="0">
                <a:solidFill>
                  <a:srgbClr val="FF0066"/>
                </a:solidFill>
              </a:rPr>
              <a:t>          </a:t>
            </a:r>
            <a:r>
              <a:rPr lang="en-US" altLang="zh-TW" sz="3600" b="1" dirty="0" smtClean="0">
                <a:solidFill>
                  <a:srgbClr val="FF0066"/>
                </a:solidFill>
              </a:rPr>
              <a:t>4</a:t>
            </a:r>
            <a:r>
              <a:rPr lang="en-US" altLang="zh-TW" sz="3600" b="1" dirty="0">
                <a:solidFill>
                  <a:srgbClr val="FF0066"/>
                </a:solidFill>
              </a:rPr>
              <a:t>.</a:t>
            </a:r>
            <a:r>
              <a:rPr lang="zh-TW" altLang="en-US" sz="3600" b="1" dirty="0">
                <a:solidFill>
                  <a:srgbClr val="FF0066"/>
                </a:solidFill>
              </a:rPr>
              <a:t>佳作：若干名，頒予獎狀乙幀及獎品乙份。</a:t>
            </a:r>
          </a:p>
          <a:p>
            <a:pPr marL="0" indent="0">
              <a:buNone/>
            </a:pPr>
            <a:r>
              <a:rPr lang="zh-TW" altLang="en-US" sz="3600" b="1" dirty="0">
                <a:solidFill>
                  <a:srgbClr val="002060"/>
                </a:solidFill>
              </a:rPr>
              <a:t>（四）作品未獲評審標準者從缺。</a:t>
            </a:r>
          </a:p>
          <a:p>
            <a:pPr marL="0" indent="0">
              <a:buNone/>
            </a:pPr>
            <a:r>
              <a:rPr lang="zh-TW" altLang="en-US" sz="3600" b="1" dirty="0">
                <a:solidFill>
                  <a:srgbClr val="002060"/>
                </a:solidFill>
              </a:rPr>
              <a:t>（五）得獎者於</a:t>
            </a:r>
            <a:r>
              <a:rPr lang="en-US" altLang="zh-TW" sz="3600" b="1" dirty="0">
                <a:solidFill>
                  <a:srgbClr val="002060"/>
                </a:solidFill>
              </a:rPr>
              <a:t>40</a:t>
            </a:r>
            <a:r>
              <a:rPr lang="zh-TW" altLang="en-US" sz="3600" b="1" dirty="0">
                <a:solidFill>
                  <a:srgbClr val="002060"/>
                </a:solidFill>
              </a:rPr>
              <a:t>週年校慶當日公開頒獎，優秀作品於校慶週</a:t>
            </a:r>
            <a:r>
              <a:rPr lang="zh-TW" altLang="en-US" sz="3600" b="1" dirty="0" smtClean="0">
                <a:solidFill>
                  <a:srgbClr val="002060"/>
                </a:solidFill>
              </a:rPr>
              <a:t>展示</a:t>
            </a:r>
            <a:r>
              <a:rPr lang="en-US" altLang="zh-TW" sz="3600" b="1" dirty="0" smtClean="0">
                <a:solidFill>
                  <a:srgbClr val="002060"/>
                </a:solidFill>
              </a:rPr>
              <a:t/>
            </a:r>
            <a:br>
              <a:rPr lang="en-US" altLang="zh-TW" sz="3600" b="1" dirty="0" smtClean="0">
                <a:solidFill>
                  <a:srgbClr val="002060"/>
                </a:solidFill>
              </a:rPr>
            </a:br>
            <a:r>
              <a:rPr lang="zh-TW" altLang="en-US" sz="3600" b="1" dirty="0" smtClean="0">
                <a:solidFill>
                  <a:srgbClr val="002060"/>
                </a:solidFill>
              </a:rPr>
              <a:t>          於</a:t>
            </a:r>
            <a:r>
              <a:rPr lang="zh-TW" altLang="en-US" sz="3600" b="1" dirty="0">
                <a:solidFill>
                  <a:srgbClr val="002060"/>
                </a:solidFill>
              </a:rPr>
              <a:t>大仁國小校內。</a:t>
            </a:r>
          </a:p>
          <a:p>
            <a:pPr marL="0" indent="0">
              <a:buNone/>
            </a:pPr>
            <a:r>
              <a:rPr lang="zh-TW" altLang="en-US" sz="3600" b="1" dirty="0">
                <a:solidFill>
                  <a:srgbClr val="002060"/>
                </a:solidFill>
              </a:rPr>
              <a:t>（六）最後獲選為代表本校</a:t>
            </a:r>
            <a:r>
              <a:rPr lang="en-US" altLang="zh-TW" sz="3600" b="1" dirty="0">
                <a:solidFill>
                  <a:srgbClr val="002060"/>
                </a:solidFill>
              </a:rPr>
              <a:t>40</a:t>
            </a:r>
            <a:r>
              <a:rPr lang="zh-TW" altLang="en-US" sz="3600" b="1" dirty="0">
                <a:solidFill>
                  <a:srgbClr val="002060"/>
                </a:solidFill>
              </a:rPr>
              <a:t>週年之校慶</a:t>
            </a:r>
            <a:r>
              <a:rPr lang="en-US" altLang="zh-TW" sz="3600" b="1" dirty="0">
                <a:solidFill>
                  <a:srgbClr val="002060"/>
                </a:solidFill>
              </a:rPr>
              <a:t>Logo</a:t>
            </a:r>
            <a:r>
              <a:rPr lang="zh-TW" altLang="en-US" sz="3600" b="1" dirty="0">
                <a:solidFill>
                  <a:srgbClr val="002060"/>
                </a:solidFill>
              </a:rPr>
              <a:t>，由評審小組決定之。</a:t>
            </a:r>
            <a:endParaRPr lang="zh-TW" alt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12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563033" y="882162"/>
            <a:ext cx="10849381" cy="5008684"/>
          </a:xfrm>
        </p:spPr>
        <p:txBody>
          <a:bodyPr>
            <a:normAutofit fontScale="90000"/>
          </a:bodyPr>
          <a:lstStyle/>
          <a:p>
            <a:r>
              <a:rPr lang="zh-TW" altLang="en-US" sz="6600" b="1" dirty="0">
                <a:solidFill>
                  <a:srgbClr val="7030A0"/>
                </a:solidFill>
              </a:rPr>
              <a:t>發揮你的創意力，</a:t>
            </a:r>
            <a:r>
              <a:rPr lang="zh-TW" altLang="en-US" sz="6600" b="1" dirty="0" smtClean="0">
                <a:solidFill>
                  <a:srgbClr val="7030A0"/>
                </a:solidFill>
              </a:rPr>
              <a:t>打造大仁國小</a:t>
            </a:r>
            <a:r>
              <a:rPr lang="en-US" altLang="zh-TW" sz="6600" b="1" dirty="0" smtClean="0">
                <a:solidFill>
                  <a:schemeClr val="accent6">
                    <a:lumMod val="75000"/>
                  </a:schemeClr>
                </a:solidFill>
              </a:rPr>
              <a:t>40</a:t>
            </a:r>
            <a:r>
              <a:rPr lang="zh-TW" altLang="en-US" sz="6600" b="1" dirty="0">
                <a:solidFill>
                  <a:schemeClr val="accent6">
                    <a:lumMod val="75000"/>
                  </a:schemeClr>
                </a:solidFill>
              </a:rPr>
              <a:t>週</a:t>
            </a:r>
            <a:r>
              <a:rPr lang="zh-TW" altLang="en-US" sz="6600" b="1" dirty="0" smtClean="0">
                <a:solidFill>
                  <a:schemeClr val="accent6">
                    <a:lumMod val="75000"/>
                  </a:schemeClr>
                </a:solidFill>
              </a:rPr>
              <a:t>年校慶意象</a:t>
            </a:r>
            <a:r>
              <a:rPr lang="en-US" altLang="zh-TW" sz="6600" b="1" dirty="0">
                <a:solidFill>
                  <a:schemeClr val="accent6">
                    <a:lumMod val="75000"/>
                  </a:schemeClr>
                </a:solidFill>
              </a:rPr>
              <a:t>Logo</a:t>
            </a:r>
            <a:r>
              <a:rPr lang="zh-TW" altLang="en-US" sz="6600" b="1" dirty="0">
                <a:solidFill>
                  <a:schemeClr val="accent6">
                    <a:lumMod val="75000"/>
                  </a:schemeClr>
                </a:solidFill>
              </a:rPr>
              <a:t>圖像</a:t>
            </a:r>
            <a:r>
              <a:rPr lang="zh-TW" altLang="en-US" sz="6600" b="1" dirty="0" smtClean="0">
                <a:solidFill>
                  <a:srgbClr val="7030A0"/>
                </a:solidFill>
              </a:rPr>
              <a:t>！</a:t>
            </a:r>
            <a:r>
              <a:rPr lang="en-US" altLang="zh-TW" sz="6600" b="1" dirty="0" smtClean="0">
                <a:solidFill>
                  <a:srgbClr val="7030A0"/>
                </a:solidFill>
              </a:rPr>
              <a:t/>
            </a:r>
            <a:br>
              <a:rPr lang="en-US" altLang="zh-TW" sz="6600" b="1" dirty="0" smtClean="0">
                <a:solidFill>
                  <a:srgbClr val="7030A0"/>
                </a:solidFill>
              </a:rPr>
            </a:br>
            <a:r>
              <a:rPr lang="en-US" altLang="zh-TW" sz="6600" b="1" dirty="0" smtClean="0">
                <a:solidFill>
                  <a:srgbClr val="FF0000"/>
                </a:solidFill>
              </a:rPr>
              <a:t/>
            </a:r>
            <a:br>
              <a:rPr lang="en-US" altLang="zh-TW" sz="6600" b="1" dirty="0" smtClean="0">
                <a:solidFill>
                  <a:srgbClr val="FF0000"/>
                </a:solidFill>
              </a:rPr>
            </a:br>
            <a:r>
              <a:rPr lang="zh-TW" altLang="en-US" sz="6600" b="1" dirty="0" smtClean="0">
                <a:solidFill>
                  <a:srgbClr val="FF0066"/>
                </a:solidFill>
              </a:rPr>
              <a:t>歡迎</a:t>
            </a:r>
            <a:r>
              <a:rPr lang="zh-TW" altLang="en-US" sz="6600" b="1" dirty="0">
                <a:solidFill>
                  <a:srgbClr val="FF0066"/>
                </a:solidFill>
              </a:rPr>
              <a:t>大仁國小親師生設計高手踴躍報名</a:t>
            </a:r>
            <a:r>
              <a:rPr lang="zh-TW" altLang="en-US" sz="6600" b="1" dirty="0" smtClean="0">
                <a:solidFill>
                  <a:srgbClr val="FF0066"/>
                </a:solidFill>
              </a:rPr>
              <a:t>參加</a:t>
            </a:r>
            <a:r>
              <a:rPr lang="en-US" altLang="zh-TW" sz="6600" b="1" dirty="0" smtClean="0">
                <a:solidFill>
                  <a:srgbClr val="FF0066"/>
                </a:solidFill>
              </a:rPr>
              <a:t>~</a:t>
            </a:r>
            <a:r>
              <a:rPr lang="en-US" altLang="zh-TW" dirty="0">
                <a:solidFill>
                  <a:srgbClr val="FF0066"/>
                </a:solidFill>
              </a:rPr>
              <a:t/>
            </a:r>
            <a:br>
              <a:rPr lang="en-US" altLang="zh-TW" dirty="0">
                <a:solidFill>
                  <a:srgbClr val="FF0066"/>
                </a:solidFill>
              </a:rPr>
            </a:br>
            <a:endParaRPr lang="zh-TW" altLang="en-US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12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469</TotalTime>
  <Words>234</Words>
  <Application>Microsoft Office PowerPoint</Application>
  <PresentationFormat>寬螢幕</PresentationFormat>
  <Paragraphs>37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微軟正黑體</vt:lpstr>
      <vt:lpstr>標楷體</vt:lpstr>
      <vt:lpstr>Arial</vt:lpstr>
      <vt:lpstr>Trebuchet MS</vt:lpstr>
      <vt:lpstr>Wingdings 3</vt:lpstr>
      <vt:lpstr>多面向</vt:lpstr>
      <vt:lpstr>大仁國小40週年校慶</vt:lpstr>
      <vt:lpstr>PowerPoint 簡報</vt:lpstr>
      <vt:lpstr>PowerPoint 簡報</vt:lpstr>
      <vt:lpstr>PowerPoint 簡報</vt:lpstr>
      <vt:lpstr>PowerPoint 簡報</vt:lpstr>
      <vt:lpstr>PowerPoint 簡報</vt:lpstr>
      <vt:lpstr>發揮你的創意力，打造大仁國小40週年校慶意象Logo圖像！  歡迎大仁國小親師生設計高手踴躍報名參加~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秀朗國小40周年校慶 主題標語、標誌、吉祥物</dc:title>
  <dc:creator>admin</dc:creator>
  <cp:lastModifiedBy>dres</cp:lastModifiedBy>
  <cp:revision>62</cp:revision>
  <dcterms:created xsi:type="dcterms:W3CDTF">2016-01-04T03:02:16Z</dcterms:created>
  <dcterms:modified xsi:type="dcterms:W3CDTF">2022-04-06T07:29:59Z</dcterms:modified>
</cp:coreProperties>
</file>