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7471aced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7471aced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7471aced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7471aced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53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7471aced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7471aced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7471ace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7471aced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7471ace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7471ace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7471ace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7471aced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7471aced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7471aced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7471aced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7471aced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7471aced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7471aced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7471aced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7471aced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7471aced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7471aced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card.tc.edu.tw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card.tc.edu.t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ca.gov.tw/sp-natr-singleform-1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112學年度數位學生證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</a:rPr>
              <a:t>製卡說明及注意事項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50" b="1">
                <a:highlight>
                  <a:srgbClr val="FFFFFF"/>
                </a:highlight>
              </a:rPr>
              <a:t>持本市數位學生證搭乘本市大眾運輸，可享有哪些交通乘車優惠?</a:t>
            </a:r>
            <a:endParaRPr sz="2450" b="1">
              <a:highlight>
                <a:srgbClr val="FFFFFF"/>
              </a:highlight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54900" y="1017725"/>
            <a:ext cx="8520600" cy="11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5E5E5E"/>
                </a:solidFill>
                <a:highlight>
                  <a:srgbClr val="FFFFFF"/>
                </a:highlight>
              </a:rPr>
              <a:t>配合本市交通局市民限定乘車優惠，持數位學生證搭乘本市公車可享雙十優惠(10 公里免費＋超過 10 公里車資上限 10 元)，國小數位學生證(滿 6 歲至未滿 12 歲之兒童)亦享有搭乘臺中捷運 5 折優惠。</a:t>
            </a:r>
            <a:endParaRPr sz="2400"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2350675"/>
            <a:ext cx="86070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50" b="1">
                <a:highlight>
                  <a:srgbClr val="FFFFFF"/>
                </a:highlight>
              </a:rPr>
              <a:t>如已同意綁定本市交通乘車優惠功能於數位學生證，那之前已綁定乘車優惠之電子票證(卡片)還可以繼續使用嗎？</a:t>
            </a:r>
            <a:endParaRPr sz="2450" b="1">
              <a:highlight>
                <a:srgbClr val="FFFFFF"/>
              </a:highlight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240650" y="3457700"/>
            <a:ext cx="8520600" cy="11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5E5E5E"/>
                </a:solidFill>
                <a:highlight>
                  <a:srgbClr val="FFFFFF"/>
                </a:highlight>
              </a:rPr>
              <a:t>因應本市交通卡作業要點一人限綁一卡之規定，如綁定交通乘車優惠功能於數位學生證，該優惠則轉移至數位學生證，請於領取數位學生證後，使用該證搭乘本市大眾運輸工具以享有相關優惠。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195761"/>
            <a:ext cx="8520600" cy="830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" lvl="0" indent="-228600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SzPts val="1100"/>
            </a:pPr>
            <a:r>
              <a:rPr lang="zh-TW" altLang="en-US" sz="2500" b="1" dirty="0">
                <a:solidFill>
                  <a:srgbClr val="0000FF"/>
                </a:solidFill>
              </a:rPr>
              <a:t>數位學生證遺失、掉卡或損壞，如何辦理停卡掛失及申辦補發</a:t>
            </a:r>
            <a:r>
              <a:rPr lang="en-US" altLang="zh-TW" sz="2500" b="1" dirty="0">
                <a:solidFill>
                  <a:srgbClr val="0000FF"/>
                </a:solidFill>
              </a:rPr>
              <a:t>?</a:t>
            </a:r>
            <a:endParaRPr sz="2500"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zh-TW" altLang="en-US" dirty="0">
                <a:solidFill>
                  <a:schemeClr val="dk1"/>
                </a:solidFill>
              </a:rPr>
              <a:t>連結</a:t>
            </a:r>
            <a:r>
              <a:rPr lang="zh-TW" altLang="zh-TW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臺中市數位學生證</a:t>
            </a:r>
            <a:r>
              <a:rPr lang="zh-TW" altLang="en-US" dirty="0">
                <a:solidFill>
                  <a:schemeClr val="dk1"/>
                </a:solidFill>
                <a:uFill>
                  <a:noFill/>
                </a:uFill>
              </a:rPr>
              <a:t>卡務系統網站</a:t>
            </a:r>
            <a:r>
              <a:rPr lang="en-US" altLang="zh-TW" dirty="0">
                <a:solidFill>
                  <a:schemeClr val="dk1"/>
                </a:solidFill>
                <a:uFill>
                  <a:noFill/>
                </a:uFill>
              </a:rPr>
              <a:t>(</a:t>
            </a:r>
            <a:r>
              <a:rPr lang="zh-TW" altLang="zh-TW" dirty="0">
                <a:solidFill>
                  <a:schemeClr val="dk1"/>
                </a:solidFill>
              </a:rPr>
              <a:t> </a:t>
            </a:r>
            <a:r>
              <a:rPr lang="zh-TW" altLang="zh-TW" dirty="0">
                <a:solidFill>
                  <a:schemeClr val="dk1"/>
                </a:solidFill>
                <a:hlinkClick r:id="rId3"/>
              </a:rPr>
              <a:t>https://stcard.tc.edu.tw/</a:t>
            </a:r>
            <a:r>
              <a:rPr lang="en-US" altLang="zh-TW" dirty="0">
                <a:solidFill>
                  <a:schemeClr val="dk1"/>
                </a:solidFill>
                <a:uFill>
                  <a:noFill/>
                </a:uFill>
              </a:rPr>
              <a:t>)</a:t>
            </a:r>
            <a:r>
              <a:rPr lang="zh-TW" altLang="en-US" dirty="0">
                <a:solidFill>
                  <a:schemeClr val="dk1"/>
                </a:solidFill>
                <a:uFill>
                  <a:noFill/>
                </a:uFill>
              </a:rPr>
              <a:t>，進行停卡掛失及申辦補發</a:t>
            </a:r>
            <a:r>
              <a:rPr lang="zh-TW" dirty="0">
                <a:solidFill>
                  <a:schemeClr val="dk1"/>
                </a:solidFill>
              </a:rPr>
              <a:t>。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137DDA1-C809-4414-9410-6B6957E248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53" y="2190577"/>
            <a:ext cx="5955840" cy="218294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8902108-1B42-431E-981E-DA2405F9C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6" y="2019372"/>
            <a:ext cx="1902684" cy="13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1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182600" cy="17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</a:t>
            </a:r>
            <a:r>
              <a:rPr lang="zh-TW" sz="3433"/>
              <a:t>💕 謝謝您的聆聽 💖  </a:t>
            </a:r>
            <a:endParaRPr sz="3433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416950" y="1477075"/>
            <a:ext cx="8520600" cy="24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>
                <a:solidFill>
                  <a:schemeClr val="dk1"/>
                </a:solidFill>
              </a:rPr>
              <a:t>更多訊息，詳見 </a:t>
            </a:r>
            <a:r>
              <a:rPr lang="zh-TW" sz="2800" dirty="0">
                <a:solidFill>
                  <a:schemeClr val="dk1"/>
                </a:solidFill>
              </a:rPr>
              <a:t>https://stcard.tc.edu.tw/</a:t>
            </a:r>
            <a:br>
              <a:rPr lang="zh-TW" sz="2500" dirty="0">
                <a:solidFill>
                  <a:schemeClr val="dk1"/>
                </a:solidFill>
              </a:rPr>
            </a:br>
            <a:r>
              <a:rPr lang="zh-TW" sz="2500" dirty="0">
                <a:solidFill>
                  <a:schemeClr val="dk1"/>
                </a:solidFill>
              </a:rPr>
              <a:t>(google請搜尋：</a:t>
            </a:r>
            <a:r>
              <a:rPr lang="zh-TW" sz="25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臺中市數位學生證</a:t>
            </a:r>
            <a:r>
              <a:rPr lang="zh-TW" sz="2500" dirty="0">
                <a:solidFill>
                  <a:schemeClr val="dk1"/>
                </a:solidFill>
              </a:rPr>
              <a:t>)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700" dirty="0">
                <a:solidFill>
                  <a:schemeClr val="dk1"/>
                </a:solidFill>
              </a:rPr>
              <a:t>以上資料，由註冊組編輯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5387"/>
            <a:ext cx="8577120" cy="4988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: 圓角 1" descr="安心餐券">
            <a:extLst>
              <a:ext uri="{FF2B5EF4-FFF2-40B4-BE49-F238E27FC236}">
                <a16:creationId xmlns:a16="http://schemas.microsoft.com/office/drawing/2014/main" id="{0A6A9CED-A068-4213-8E99-2D95F619455B}"/>
              </a:ext>
            </a:extLst>
          </p:cNvPr>
          <p:cNvSpPr/>
          <p:nvPr/>
        </p:nvSpPr>
        <p:spPr>
          <a:xfrm>
            <a:off x="7269033" y="2451248"/>
            <a:ext cx="1098698" cy="318976"/>
          </a:xfrm>
          <a:prstGeom prst="roundRect">
            <a:avLst/>
          </a:prstGeom>
          <a:solidFill>
            <a:srgbClr val="78909C"/>
          </a:solidFill>
          <a:ln>
            <a:solidFill>
              <a:srgbClr val="78909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4993045-10D4-4A4C-82EE-56A7FDC29760}"/>
              </a:ext>
            </a:extLst>
          </p:cNvPr>
          <p:cNvSpPr txBox="1"/>
          <p:nvPr/>
        </p:nvSpPr>
        <p:spPr>
          <a:xfrm>
            <a:off x="7329377" y="2438402"/>
            <a:ext cx="101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</a:rPr>
              <a:t>安心餐券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37" y="71991"/>
            <a:ext cx="8640726" cy="5071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50" b="1" dirty="0">
                <a:highlight>
                  <a:srgbClr val="FFFFFF"/>
                </a:highlight>
              </a:rPr>
              <a:t>數位學生證有什麼功能？</a:t>
            </a:r>
            <a:endParaRPr sz="3900"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chemeClr val="dk1"/>
                </a:solidFill>
                <a:highlight>
                  <a:srgbClr val="FFFFFF"/>
                </a:highlight>
              </a:rPr>
              <a:t>本市數位學生證除學生身分識別，並提供</a:t>
            </a: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chemeClr val="dk1"/>
                </a:solidFill>
                <a:highlight>
                  <a:srgbClr val="FFFFFF"/>
                </a:highlight>
              </a:rPr>
              <a:t>學校內圖書借閱(限教育部全國閱讀推動與圖書管理系統)、</a:t>
            </a: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chemeClr val="dk1"/>
                </a:solidFill>
                <a:highlight>
                  <a:srgbClr val="FFFFFF"/>
                </a:highlight>
              </a:rPr>
              <a:t>本市立圖書館及國立公共資訊圖書館圖書借閱、</a:t>
            </a:r>
            <a:endParaRPr lang="en-US" altLang="zh-TW"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zh-TW" altLang="zh-TW" sz="2300" dirty="0">
                <a:solidFill>
                  <a:schemeClr val="dk1"/>
                </a:solidFill>
                <a:highlight>
                  <a:srgbClr val="FFFFFF"/>
                </a:highlight>
              </a:rPr>
              <a:t>本市大眾運輸交通乘車優惠、悠遊卡電子票證</a:t>
            </a:r>
            <a:r>
              <a:rPr lang="zh-TW" altLang="en-US" sz="2300" dirty="0">
                <a:solidFill>
                  <a:schemeClr val="dk1"/>
                </a:solidFill>
                <a:highlight>
                  <a:srgbClr val="FFFFFF"/>
                </a:highlight>
              </a:rPr>
              <a:t>、</a:t>
            </a:r>
            <a:endParaRPr sz="2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300" dirty="0">
                <a:solidFill>
                  <a:schemeClr val="dk1"/>
                </a:solidFill>
                <a:highlight>
                  <a:srgbClr val="FFFFFF"/>
                </a:highlight>
              </a:rPr>
              <a:t>本市</a:t>
            </a:r>
            <a:r>
              <a:rPr lang="zh-TW" altLang="en-US" sz="2300" dirty="0">
                <a:solidFill>
                  <a:schemeClr val="dk1"/>
                </a:solidFill>
                <a:highlight>
                  <a:srgbClr val="FFFFFF"/>
                </a:highlight>
              </a:rPr>
              <a:t>安心午餐券</a:t>
            </a:r>
            <a:r>
              <a:rPr lang="zh-TW" altLang="zh-TW" sz="2300" dirty="0">
                <a:solidFill>
                  <a:schemeClr val="dk1"/>
                </a:solidFill>
                <a:highlight>
                  <a:srgbClr val="FFFFFF"/>
                </a:highlight>
              </a:rPr>
              <a:t>等功能</a:t>
            </a:r>
            <a:r>
              <a:rPr lang="zh-TW" sz="2300" dirty="0">
                <a:solidFill>
                  <a:schemeClr val="dk1"/>
                </a:solidFill>
                <a:highlight>
                  <a:srgbClr val="FFFFFF"/>
                </a:highlight>
              </a:rPr>
              <a:t>。</a:t>
            </a:r>
            <a:endParaRPr sz="2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zh-TW" sz="2450" b="1">
                <a:highlight>
                  <a:srgbClr val="FFFFFF"/>
                </a:highlight>
              </a:rPr>
              <a:t>數位學生證樣式如下，卡片第一面，有臺中之英文字樣</a:t>
            </a:r>
            <a:endParaRPr sz="2450" b="1">
              <a:highlight>
                <a:srgbClr val="FFFFFF"/>
              </a:highlight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180" y="1466580"/>
            <a:ext cx="5963150" cy="32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50" b="1">
                <a:highlight>
                  <a:srgbClr val="FFFFFF"/>
                </a:highlight>
              </a:rPr>
              <a:t>數位學生證卡片第二面，有學校名稱、學生姓名、學號及照片</a:t>
            </a:r>
            <a:endParaRPr sz="2450" b="1">
              <a:highlight>
                <a:srgbClr val="FFFFFF"/>
              </a:highlight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500" y="1152475"/>
            <a:ext cx="5748700" cy="36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zh-TW" sz="2450" b="1" dirty="0">
                <a:highlight>
                  <a:srgbClr val="FFFFFF"/>
                </a:highlight>
              </a:rPr>
              <a:t>數位學生證怎麼申請?</a:t>
            </a:r>
            <a:endParaRPr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940275"/>
            <a:ext cx="79053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highlight>
                  <a:srgbClr val="FFFFFF"/>
                </a:highlight>
              </a:rPr>
              <a:t>本市所屬學校</a:t>
            </a:r>
            <a:r>
              <a:rPr lang="zh-TW" sz="2000" dirty="0">
                <a:solidFill>
                  <a:srgbClr val="0000FF"/>
                </a:solidFill>
                <a:highlight>
                  <a:srgbClr val="FFFFFF"/>
                </a:highlight>
              </a:rPr>
              <a:t>新生</a:t>
            </a:r>
            <a:r>
              <a:rPr lang="zh-TW" sz="2000" dirty="0">
                <a:solidFill>
                  <a:schemeClr val="dk1"/>
                </a:solidFill>
                <a:highlight>
                  <a:srgbClr val="FFFFFF"/>
                </a:highlight>
              </a:rPr>
              <a:t>、轉入生</a:t>
            </a:r>
            <a:r>
              <a:rPr lang="zh-TW" sz="2000" dirty="0">
                <a:solidFill>
                  <a:srgbClr val="0000FF"/>
                </a:solidFill>
                <a:highlight>
                  <a:srgbClr val="FFFFFF"/>
                </a:highlight>
              </a:rPr>
              <a:t>統一由學校申請發放</a:t>
            </a:r>
            <a:r>
              <a:rPr lang="zh-TW" sz="2000" dirty="0">
                <a:solidFill>
                  <a:schemeClr val="dk1"/>
                </a:solidFill>
                <a:highlight>
                  <a:srgbClr val="FFFFFF"/>
                </a:highlight>
              </a:rPr>
              <a:t>，並將</a:t>
            </a:r>
            <a:r>
              <a:rPr lang="zh-TW" sz="2000" dirty="0">
                <a:solidFill>
                  <a:srgbClr val="0000FF"/>
                </a:solidFill>
                <a:highlight>
                  <a:srgbClr val="FFFFFF"/>
                </a:highlight>
              </a:rPr>
              <a:t>由市府公費製發</a:t>
            </a:r>
            <a:r>
              <a:rPr lang="zh-TW" sz="2000" dirty="0">
                <a:solidFill>
                  <a:srgbClr val="5E5E5E"/>
                </a:solidFill>
                <a:highlight>
                  <a:srgbClr val="FFFFFF"/>
                </a:highlight>
              </a:rPr>
              <a:t>，</a:t>
            </a:r>
            <a:endParaRPr sz="2000" dirty="0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 dirty="0">
                <a:solidFill>
                  <a:schemeClr val="dk1"/>
                </a:solidFill>
                <a:highlight>
                  <a:srgbClr val="FFFFFF"/>
                </a:highlight>
              </a:rPr>
              <a:t>倘有</a:t>
            </a:r>
            <a:r>
              <a:rPr lang="zh-TW" sz="2000" u="sng" dirty="0">
                <a:solidFill>
                  <a:schemeClr val="dk1"/>
                </a:solidFill>
                <a:highlight>
                  <a:srgbClr val="FFFFFF"/>
                </a:highlight>
              </a:rPr>
              <a:t>卡片遺失或損毀或學生更名</a:t>
            </a:r>
            <a:r>
              <a:rPr lang="zh-TW" sz="2000" dirty="0">
                <a:solidFill>
                  <a:schemeClr val="dk1"/>
                </a:solidFill>
                <a:highlight>
                  <a:srgbClr val="FFFFFF"/>
                </a:highlight>
              </a:rPr>
              <a:t>之情形，</a:t>
            </a:r>
            <a:r>
              <a:rPr lang="zh-TW" sz="2000" u="sng" dirty="0">
                <a:solidFill>
                  <a:schemeClr val="dk1"/>
                </a:solidFill>
                <a:highlight>
                  <a:srgbClr val="FFFFFF"/>
                </a:highlight>
              </a:rPr>
              <a:t>須自費進行換補發</a:t>
            </a:r>
            <a:r>
              <a:rPr lang="zh-TW" sz="2000" dirty="0">
                <a:solidFill>
                  <a:schemeClr val="dk1"/>
                </a:solidFill>
                <a:highlight>
                  <a:srgbClr val="FFFFFF"/>
                </a:highlight>
              </a:rPr>
              <a:t>，補卡費用為 135 元(含郵寄費用 28 元)。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253575" y="2316550"/>
            <a:ext cx="81648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50" b="1">
                <a:highlight>
                  <a:srgbClr val="FFFFFF"/>
                </a:highlight>
              </a:rPr>
              <a:t>申請數位學生證需要什麼?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2810350"/>
            <a:ext cx="8520600" cy="20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 b="1">
                <a:solidFill>
                  <a:schemeClr val="dk1"/>
                </a:solidFill>
              </a:rPr>
              <a:t>為製作此學生證須請家長協助：</a:t>
            </a:r>
            <a:endParaRPr sz="1600" b="1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</a:rPr>
              <a:t>1.</a:t>
            </a:r>
            <a:r>
              <a:rPr lang="zh-TW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sz="1600" b="1">
                <a:solidFill>
                  <a:schemeClr val="dk1"/>
                </a:solidFill>
              </a:rPr>
              <a:t>校對學生資料及</a:t>
            </a:r>
            <a:r>
              <a:rPr lang="zh-TW" sz="1600" b="1">
                <a:solidFill>
                  <a:srgbClr val="0000FF"/>
                </a:solidFill>
              </a:rPr>
              <a:t>英文姓名(同護照格式)</a:t>
            </a:r>
            <a:r>
              <a:rPr lang="zh-TW" sz="1600" b="1">
                <a:solidFill>
                  <a:schemeClr val="dk1"/>
                </a:solidFill>
              </a:rPr>
              <a:t>。</a:t>
            </a:r>
            <a:endParaRPr sz="1600" b="1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</a:rPr>
              <a:t>2.繳交學生照片電子檔。</a:t>
            </a:r>
            <a:endParaRPr sz="1600" b="1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600" b="1">
                <a:solidFill>
                  <a:schemeClr val="dk1"/>
                </a:solidFill>
              </a:rPr>
              <a:t>3.綁定交通乘車優惠、市立圖書館及國立公共資訊圖書館圖書借閱服務之個資</a:t>
            </a:r>
            <a:r>
              <a:rPr lang="zh-TW" sz="1600" b="1">
                <a:solidFill>
                  <a:srgbClr val="FF0000"/>
                </a:solidFill>
              </a:rPr>
              <a:t>同意授權與否</a:t>
            </a:r>
            <a:endParaRPr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>
                <a:solidFill>
                  <a:srgbClr val="0000FF"/>
                </a:solidFill>
              </a:rPr>
              <a:t>英文姓名(同護照格式)</a:t>
            </a:r>
            <a:endParaRPr sz="250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1.學生本人如果已經有護照，請提供護照上的英文姓名。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2.如果學生沒有護照，家長有護照，請參考外交部領事事務局姓名中譯英系統，姓氏部分應與家長相同。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3.如果學生沒有護照，家長也沒有護照，請參考外交部領事事務局姓名中譯英系統，選擇一種姓名英譯方式，教育部建議以</a:t>
            </a:r>
            <a:r>
              <a:rPr lang="zh-TW">
                <a:solidFill>
                  <a:srgbClr val="1A0DAB"/>
                </a:solidFill>
              </a:rPr>
              <a:t>漢語拼音</a:t>
            </a:r>
            <a:r>
              <a:rPr lang="zh-TW">
                <a:solidFill>
                  <a:schemeClr val="dk1"/>
                </a:solidFill>
              </a:rPr>
              <a:t>為主。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參考連結：</a:t>
            </a:r>
            <a:r>
              <a:rPr lang="zh-TW" sz="1500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外文姓名中譯英系統 - 外交部領事事務局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" lvl="0" indent="-228600" algn="l" rtl="0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zh-TW" sz="2500" b="1">
                <a:solidFill>
                  <a:srgbClr val="0000FF"/>
                </a:solidFill>
              </a:rPr>
              <a:t>學生照片電子檔</a:t>
            </a:r>
            <a:endParaRPr sz="2500" b="1">
              <a:solidFill>
                <a:srgbClr val="0000FF"/>
              </a:solidFill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</a:rPr>
              <a:t>學生照片建議</a:t>
            </a:r>
            <a:r>
              <a:rPr lang="zh-TW" dirty="0">
                <a:solidFill>
                  <a:srgbClr val="1A0DAB"/>
                </a:solidFill>
              </a:rPr>
              <a:t>以身分證照片規格</a:t>
            </a:r>
            <a:r>
              <a:rPr lang="zh-TW" dirty="0">
                <a:solidFill>
                  <a:schemeClr val="dk1"/>
                </a:solidFill>
              </a:rPr>
              <a:t>為佳，您可以選擇：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zh-TW" dirty="0">
                <a:solidFill>
                  <a:schemeClr val="dk1"/>
                </a:solidFill>
              </a:rPr>
              <a:t>1.</a:t>
            </a:r>
            <a:r>
              <a:rPr lang="zh-TW" altLang="zh-TW" dirty="0">
                <a:solidFill>
                  <a:schemeClr val="dk1"/>
                </a:solidFill>
              </a:rPr>
              <a:t>自行</a:t>
            </a:r>
            <a:r>
              <a:rPr lang="zh-TW" altLang="en-US" dirty="0">
                <a:solidFill>
                  <a:schemeClr val="dk1"/>
                </a:solidFill>
              </a:rPr>
              <a:t>到</a:t>
            </a:r>
            <a:r>
              <a:rPr lang="zh-TW" altLang="zh-TW" dirty="0">
                <a:solidFill>
                  <a:schemeClr val="dk1"/>
                </a:solidFill>
              </a:rPr>
              <a:t>照相館拍照</a:t>
            </a:r>
            <a:r>
              <a:rPr lang="zh-TW" dirty="0">
                <a:solidFill>
                  <a:schemeClr val="dk1"/>
                </a:solidFill>
              </a:rPr>
              <a:t>，取得照片</a:t>
            </a:r>
            <a:r>
              <a:rPr lang="zh-TW" altLang="en-US" dirty="0">
                <a:solidFill>
                  <a:schemeClr val="dk1"/>
                </a:solidFill>
              </a:rPr>
              <a:t>數位</a:t>
            </a:r>
            <a:r>
              <a:rPr lang="zh-TW" dirty="0">
                <a:solidFill>
                  <a:schemeClr val="dk1"/>
                </a:solidFill>
              </a:rPr>
              <a:t>光碟一張，檔案直接彙整給學校</a:t>
            </a:r>
            <a:r>
              <a:rPr lang="zh-TW" altLang="en-US" dirty="0">
                <a:solidFill>
                  <a:schemeClr val="dk1"/>
                </a:solidFill>
              </a:rPr>
              <a:t>上傳網站系統</a:t>
            </a:r>
            <a:r>
              <a:rPr lang="zh-TW" dirty="0">
                <a:solidFill>
                  <a:schemeClr val="dk1"/>
                </a:solidFill>
              </a:rPr>
              <a:t>。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zh-TW" dirty="0">
                <a:solidFill>
                  <a:schemeClr val="dk1"/>
                </a:solidFill>
              </a:rPr>
              <a:t>2.</a:t>
            </a:r>
            <a:r>
              <a:rPr lang="zh-TW" altLang="en-US" dirty="0">
                <a:solidFill>
                  <a:schemeClr val="dk1"/>
                </a:solidFill>
              </a:rPr>
              <a:t>由學校承辦人員協助拍攝數位</a:t>
            </a:r>
            <a:r>
              <a:rPr lang="zh-TW" altLang="zh-TW" dirty="0">
                <a:solidFill>
                  <a:schemeClr val="dk1"/>
                </a:solidFill>
              </a:rPr>
              <a:t>照片</a:t>
            </a:r>
            <a:r>
              <a:rPr lang="zh-TW" altLang="en-US" dirty="0">
                <a:solidFill>
                  <a:schemeClr val="dk1"/>
                </a:solidFill>
              </a:rPr>
              <a:t>，再將</a:t>
            </a:r>
            <a:r>
              <a:rPr lang="zh-TW" altLang="zh-TW" dirty="0">
                <a:solidFill>
                  <a:schemeClr val="dk1"/>
                </a:solidFill>
              </a:rPr>
              <a:t>檔案</a:t>
            </a:r>
            <a:r>
              <a:rPr lang="zh-TW" altLang="en-US" dirty="0">
                <a:solidFill>
                  <a:schemeClr val="dk1"/>
                </a:solidFill>
              </a:rPr>
              <a:t>上傳網站系統</a:t>
            </a:r>
            <a:r>
              <a:rPr lang="zh-TW" dirty="0">
                <a:solidFill>
                  <a:schemeClr val="dk1"/>
                </a:solidFill>
              </a:rPr>
              <a:t>。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681</Words>
  <Application>Microsoft Office PowerPoint</Application>
  <PresentationFormat>如螢幕大小 (16:9)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新細明體</vt:lpstr>
      <vt:lpstr>Arial</vt:lpstr>
      <vt:lpstr>Times New Roman</vt:lpstr>
      <vt:lpstr>Simple Light</vt:lpstr>
      <vt:lpstr>112學年度數位學生證</vt:lpstr>
      <vt:lpstr>PowerPoint 簡報</vt:lpstr>
      <vt:lpstr>PowerPoint 簡報</vt:lpstr>
      <vt:lpstr>數位學生證有什麼功能？</vt:lpstr>
      <vt:lpstr>數位學生證樣式如下，卡片第一面，有臺中之英文字樣</vt:lpstr>
      <vt:lpstr>數位學生證卡片第二面，有學校名稱、學生姓名、學號及照片</vt:lpstr>
      <vt:lpstr>數位學生證怎麼申請?</vt:lpstr>
      <vt:lpstr>英文姓名(同護照格式)</vt:lpstr>
      <vt:lpstr>學生照片電子檔</vt:lpstr>
      <vt:lpstr>持本市數位學生證搭乘本市大眾運輸，可享有哪些交通乘車優惠?</vt:lpstr>
      <vt:lpstr>數位學生證遺失、掉卡或損壞，如何辦理停卡掛失及申辦補發?</vt:lpstr>
      <vt:lpstr>   💕 謝謝您的聆聽 💖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112學年度數位學生證</dc:title>
  <dc:creator>zhes</dc:creator>
  <cp:lastModifiedBy>SUPT093</cp:lastModifiedBy>
  <cp:revision>7</cp:revision>
  <dcterms:modified xsi:type="dcterms:W3CDTF">2023-09-13T01:46:53Z</dcterms:modified>
</cp:coreProperties>
</file>