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Microsoft JhengHei" panose="020B0604030504040204" pitchFamily="34" charset="-120"/>
      <p:regular r:id="rId18"/>
      <p:bold r:id="rId19"/>
    </p:embeddedFont>
    <p:embeddedFont>
      <p:font typeface="DFKai-SB" panose="03000509000000000000" pitchFamily="65" charset="-12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ill Sans" panose="02020500000000000000" charset="0"/>
      <p:regular r:id="rId29"/>
      <p:bold r:id="rId30"/>
    </p:embeddedFont>
    <p:embeddedFont>
      <p:font typeface="Impact" panose="020B0806030902050204" pitchFamily="34" charset="0"/>
      <p:regular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ACB9AAF-224C-4E37-A916-74A8F2FB08F9}">
          <p14:sldIdLst>
            <p14:sldId id="256"/>
            <p14:sldId id="257"/>
            <p14:sldId id="258"/>
            <p14:sldId id="259"/>
            <p14:sldId id="260"/>
            <p14:sldId id="261"/>
            <p14:sldId id="265"/>
            <p14:sldId id="264"/>
            <p14:sldId id="263"/>
          </p14:sldIdLst>
        </p14:section>
        <p14:section name="未命名的章節" id="{929899A9-E90B-4A0B-9F41-4E9133C1C90A}">
          <p14:sldIdLst/>
        </p14:section>
        <p14:section name="未命名的章節" id="{3765FF72-17D6-40E4-9726-8D7C9229743B}">
          <p14:sldIdLst>
            <p14:sldId id="262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TKZBFIu3JfSrsx9pXVetRLEoc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a480cf3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a480cf34f_1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7a480cf34f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a480cf2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7a480cf289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7a480cf289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21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946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5208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4616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7820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8624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5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527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9169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495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827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226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01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a480cf34f_1_0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500" cy="439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dirty="0"/>
              <a:t>進入會議室</a:t>
            </a:r>
            <a:endParaRPr sz="7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dirty="0"/>
              <a:t>請在留言區打上</a:t>
            </a:r>
            <a:endParaRPr sz="7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dirty="0"/>
              <a:t>班級</a:t>
            </a:r>
            <a:endParaRPr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886968" y="712613"/>
            <a:ext cx="922575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◆"/>
            </a:pPr>
            <a:r>
              <a:rPr 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會不會選不上社團?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學務系統選社可填10個志願，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10個志願都未上的同學系統會自動安排上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還有名額的社團。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86968" y="3297936"/>
            <a:ext cx="95007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◆"/>
            </a:pPr>
            <a:r>
              <a:rPr lang="zh-TW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轉社要填申請單</a:t>
            </a:r>
            <a:endParaRPr sz="36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alt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2/24</a:t>
            </a: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公布名單後不滿意選上社團的同學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可申請轉社(請至學務處拿轉社申請單)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轉社申請單需給導師、家長及社團老師簽名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轉社時間</a:t>
            </a:r>
            <a:r>
              <a:rPr lang="en-US" altLang="zh-TW" sz="3600" b="1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2/24-3/2</a:t>
            </a:r>
            <a:endParaRPr sz="1800" b="1" i="0" u="none" strike="noStrike" cap="none" dirty="0">
              <a:solidFill>
                <a:schemeClr val="accent2">
                  <a:lumMod val="60000"/>
                  <a:lumOff val="4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C56C1DC-1EC9-43AC-980B-7CA23F0DECC7}"/>
              </a:ext>
            </a:extLst>
          </p:cNvPr>
          <p:cNvSpPr/>
          <p:nvPr/>
        </p:nvSpPr>
        <p:spPr>
          <a:xfrm>
            <a:off x="384445" y="1943100"/>
            <a:ext cx="109849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服務時數</a:t>
            </a:r>
            <a:r>
              <a:rPr lang="zh-TW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說明</a:t>
            </a:r>
            <a:endParaRPr lang="zh-TW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8DA3546-42FE-499E-895C-838D9BB8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49" y="304800"/>
            <a:ext cx="10516975" cy="62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5A92A4-7F72-4ED4-B15A-30CBB246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1" y="300507"/>
            <a:ext cx="10028094" cy="6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F5603A9-24F4-4984-A97D-2A9E921D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476250"/>
            <a:ext cx="103917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B01DD40-ED51-431D-9F9F-09A9B893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22598"/>
            <a:ext cx="7448550" cy="66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91000">
              <a:srgbClr val="92D050"/>
            </a:gs>
            <a:gs pos="2000">
              <a:srgbClr val="0070C0"/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EAFD65-8A35-4275-8D07-7AE4274BC94E}"/>
              </a:ext>
            </a:extLst>
          </p:cNvPr>
          <p:cNvSpPr/>
          <p:nvPr/>
        </p:nvSpPr>
        <p:spPr>
          <a:xfrm>
            <a:off x="603520" y="1507788"/>
            <a:ext cx="10984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11</a:t>
            </a:r>
            <a:r>
              <a:rPr lang="en-US" alt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4</a:t>
            </a:r>
            <a:r>
              <a:rPr 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學年度</a:t>
            </a:r>
            <a:r>
              <a:rPr lang="zh-TW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下</a:t>
            </a:r>
            <a:r>
              <a:rPr 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學期</a:t>
            </a:r>
            <a:br>
              <a:rPr 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</a:br>
            <a:r>
              <a:rPr 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社團線上選社說明</a:t>
            </a:r>
            <a:endParaRPr lang="zh-TW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156804" y="516651"/>
            <a:ext cx="6313843" cy="10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ill Sans"/>
              <a:buNone/>
            </a:pPr>
            <a:r>
              <a:rPr lang="zh-TW" sz="6000" b="1" dirty="0">
                <a:latin typeface="Gill Sans"/>
                <a:ea typeface="Gill Sans"/>
                <a:cs typeface="Gill Sans"/>
                <a:sym typeface="Gill Sans"/>
              </a:rPr>
              <a:t>社團上課注意事項</a:t>
            </a:r>
            <a:endParaRPr sz="6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64200" y="1479325"/>
            <a:ext cx="10842000" cy="4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1.週四下午第六節2:00準時於上課地點上課。</a:t>
            </a:r>
            <a:endParaRPr sz="3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2.確實維護上課地點環境整潔。</a:t>
            </a:r>
            <a:endParaRPr sz="3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3.確實攜帶上課老師指定物品，未帶者</a:t>
            </a:r>
            <a:r>
              <a:rPr lang="zh-TW" sz="3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lang="zh-TW" sz="3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扣卡處罰。</a:t>
            </a:r>
            <a:endParaRPr sz="3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4.上下課請洗手，固定座位。</a:t>
            </a:r>
            <a:endParaRPr sz="3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lang="zh-TW" sz="3200" b="1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未依規定將影響超額比序-社團積分</a:t>
            </a:r>
            <a:endParaRPr sz="3200" b="1" i="0" u="none" strike="noStrike" cap="none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409784" y="290897"/>
            <a:ext cx="6985992" cy="10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lang="zh-TW" altLang="en-US" sz="6600" b="1" dirty="0">
                <a:latin typeface="DFKai-SB"/>
                <a:ea typeface="DFKai-SB"/>
                <a:cs typeface="DFKai-SB"/>
                <a:sym typeface="DFKai-SB"/>
              </a:rPr>
              <a:t>下</a:t>
            </a:r>
            <a:r>
              <a:rPr lang="zh-TW" sz="6600" b="1" dirty="0">
                <a:latin typeface="DFKai-SB"/>
                <a:ea typeface="DFKai-SB"/>
                <a:cs typeface="DFKai-SB"/>
                <a:sym typeface="DFKai-SB"/>
              </a:rPr>
              <a:t>學期開設社團</a:t>
            </a:r>
            <a:endParaRPr sz="66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783155" y="1600352"/>
            <a:ext cx="2760969" cy="38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alt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☼田徑社</a:t>
            </a:r>
            <a:endParaRPr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羽球社</a:t>
            </a:r>
            <a:endParaRPr lang="en-US" altLang="zh-TW"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B0F0"/>
              </a:buClr>
              <a:buSzPct val="100000"/>
            </a:pPr>
            <a:r>
              <a:rPr lang="zh-TW" alt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籃球社</a:t>
            </a:r>
            <a:endParaRPr lang="en-US" altLang="zh-TW"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B0F0"/>
              </a:buClr>
              <a:buSzPct val="100000"/>
            </a:pPr>
            <a:r>
              <a:rPr lang="zh-TW" alt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☼足球社</a:t>
            </a:r>
            <a:endParaRPr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☼排球社           </a:t>
            </a:r>
            <a:endParaRPr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☼桌球社</a:t>
            </a:r>
            <a:endParaRPr lang="en-US" altLang="zh-TW" sz="11200" b="1" i="0" u="none" strike="noStrike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zh-TW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跆拳</a:t>
            </a:r>
            <a:r>
              <a:rPr lang="zh-TW" altLang="en-US" sz="11200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</a:t>
            </a:r>
            <a:endParaRPr lang="en-US" altLang="zh-TW" sz="11200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altLang="zh-TW" sz="11200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603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408233" y="1373571"/>
            <a:ext cx="1947662" cy="456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☼直笛社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☼書法社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☼魔術社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☼插畫社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☼閱讀社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☼桌遊社</a:t>
            </a:r>
            <a:endParaRPr lang="en-US" altLang="zh-TW" sz="112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☼日文社</a:t>
            </a:r>
            <a:endParaRPr lang="en-US" altLang="zh-TW" sz="112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endParaRPr lang="en-US" altLang="zh-TW" sz="112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endParaRPr lang="zh-TW" altLang="en-US" sz="112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E7E74"/>
              </a:buClr>
              <a:buSzPct val="100000"/>
              <a:buFont typeface="Arial"/>
              <a:buNone/>
            </a:pPr>
            <a:endParaRPr sz="11200" b="1" i="0" u="none" strike="noStrike" cap="none" dirty="0">
              <a:solidFill>
                <a:srgbClr val="7E7E7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8B8B2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rgbClr val="B8B8B2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012116" y="1650134"/>
            <a:ext cx="3101779" cy="411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☼合唱團 </a:t>
            </a:r>
            <a:endParaRPr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☼儀隊社</a:t>
            </a:r>
            <a:endParaRPr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☼機器人社</a:t>
            </a:r>
            <a:endParaRPr lang="en-US" altLang="zh-TW"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☼舞蹈社</a:t>
            </a:r>
            <a:endParaRPr lang="en-US" altLang="zh-TW" sz="112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☼</a:t>
            </a:r>
            <a:r>
              <a:rPr lang="zh-TW" altLang="zh-TW" sz="11200" b="1" dirty="0">
                <a:solidFill>
                  <a:srgbClr val="FF0000"/>
                </a:solidFill>
                <a:latin typeface="Microsoft JhengHei"/>
                <a:ea typeface="Microsoft JhengHei"/>
              </a:rPr>
              <a:t>生物探究社</a:t>
            </a:r>
            <a:endParaRPr lang="en-US" altLang="zh-TW" sz="11200" b="1" dirty="0">
              <a:solidFill>
                <a:srgbClr val="FF0000"/>
              </a:solidFill>
              <a:latin typeface="Microsoft JhengHei"/>
              <a:ea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☼童軍社</a:t>
            </a:r>
            <a:endParaRPr lang="en-US" altLang="zh-TW" sz="11200" b="1" dirty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altLang="zh-TW" sz="11200" b="1" dirty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sz="11200" b="1" dirty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86FA27-AC8A-4E56-9BD8-94075FC683C9}"/>
              </a:ext>
            </a:extLst>
          </p:cNvPr>
          <p:cNvSpPr txBox="1"/>
          <p:nvPr/>
        </p:nvSpPr>
        <p:spPr>
          <a:xfrm>
            <a:off x="9063789" y="1600352"/>
            <a:ext cx="2422358" cy="421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☼西洋棋社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ct val="100000"/>
              <a:buFont typeface="Arial"/>
              <a:buNone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☼創意美術社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☼襪子娃娃社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☼烏克麗麗社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☼山野教育社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☼</a:t>
            </a:r>
            <a:r>
              <a:rPr lang="zh-TW" altLang="zh-TW" sz="28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</a:rPr>
              <a:t>原生綠意社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endParaRPr lang="en-US" altLang="zh-TW" sz="2800" b="1" dirty="0">
              <a:solidFill>
                <a:srgbClr val="757575"/>
              </a:solidFill>
              <a:latin typeface="Microsoft JhengHei"/>
              <a:ea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850622" y="1152319"/>
            <a:ext cx="9717213" cy="5392850"/>
            <a:chOff x="-410465" y="801674"/>
            <a:chExt cx="8828854" cy="4825488"/>
          </a:xfrm>
        </p:grpSpPr>
        <p:sp>
          <p:nvSpPr>
            <p:cNvPr id="128" name="Google Shape;128;p4"/>
            <p:cNvSpPr/>
            <p:nvPr/>
          </p:nvSpPr>
          <p:spPr>
            <a:xfrm>
              <a:off x="-410465" y="2442856"/>
              <a:ext cx="1653120" cy="13760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C00000"/>
                </a:solidFill>
                <a:highlight>
                  <a:srgbClr val="FF0000"/>
                </a:highligh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-316080" y="2712601"/>
              <a:ext cx="1606410" cy="79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/0</a:t>
              </a: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3-2/23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zh-TW" sz="28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線上選社</a:t>
              </a:r>
              <a:endParaRPr sz="2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710018" y="2442856"/>
              <a:ext cx="2037522" cy="13760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/24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公布社團名單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783548" y="801674"/>
              <a:ext cx="2099478" cy="165361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2/24-3/2</a:t>
              </a: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轉社申請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至學務處拿申請單</a:t>
              </a: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填寫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繳交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647949" y="871494"/>
              <a:ext cx="1770440" cy="13512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/3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午休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第一會議室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轉社抽籤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10018" y="4414110"/>
              <a:ext cx="2267160" cy="1213052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2/26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第6節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社團第一次上課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4"/>
            <p:cNvCxnSpPr/>
            <p:nvPr/>
          </p:nvCxnSpPr>
          <p:spPr>
            <a:xfrm>
              <a:off x="1284811" y="3111906"/>
              <a:ext cx="432048" cy="2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2748388" y="3818921"/>
              <a:ext cx="0" cy="595189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6" name="Google Shape;136;p4"/>
            <p:cNvCxnSpPr>
              <a:stCxn id="131" idx="3"/>
            </p:cNvCxnSpPr>
            <p:nvPr/>
          </p:nvCxnSpPr>
          <p:spPr>
            <a:xfrm>
              <a:off x="5883026" y="1628482"/>
              <a:ext cx="765000" cy="78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137" name="Google Shape;137;p4"/>
          <p:cNvCxnSpPr>
            <a:stCxn id="130" idx="0"/>
          </p:cNvCxnSpPr>
          <p:nvPr/>
        </p:nvCxnSpPr>
        <p:spPr>
          <a:xfrm rot="-5400000">
            <a:off x="4337237" y="2053465"/>
            <a:ext cx="901500" cy="964500"/>
          </a:xfrm>
          <a:prstGeom prst="bentConnector2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10873" y="392160"/>
            <a:ext cx="2757810" cy="989466"/>
          </a:xfrm>
          <a:prstGeom prst="roundRect">
            <a:avLst>
              <a:gd name="adj" fmla="val 16667"/>
            </a:avLst>
          </a:prstGeom>
          <a:solidFill>
            <a:srgbClr val="DBDB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CCC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709682" y="471393"/>
            <a:ext cx="3050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選社流程</a:t>
            </a:r>
            <a:endParaRPr sz="4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9722377" y="3103909"/>
            <a:ext cx="0" cy="206582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8474736" y="5169737"/>
            <a:ext cx="2495282" cy="1355678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cap="flat" cmpd="sng">
            <a:solidFill>
              <a:srgbClr val="9951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alt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/5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第6節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社團第二次上課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1206900" y="530403"/>
            <a:ext cx="10985100" cy="5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zh-TW" altLang="en-US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綁定</a:t>
            </a:r>
            <a:r>
              <a:rPr lang="zh-TW" altLang="en-US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的社團</a:t>
            </a:r>
            <a:r>
              <a:rPr lang="zh-TW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lang="en-US" altLang="zh-TW" sz="160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en-US" altLang="zh-TW" sz="160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☼合</a:t>
            </a:r>
            <a:r>
              <a:rPr lang="zh-TW" altLang="en-US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唱團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112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☼儀隊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zh-TW" alt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</a:t>
            </a:r>
            <a:r>
              <a:rPr lang="zh-TW" altLang="en-US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童軍社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zh-TW" altLang="en-US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alt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機器人</a:t>
            </a:r>
            <a:r>
              <a:rPr lang="zh-TW" altLang="en-US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sz="112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☼舞蹈社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sz="112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12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☼羽球社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sz="112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altLang="en-US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☼籃球社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11200" b="1" dirty="0">
              <a:solidFill>
                <a:srgbClr val="000A1E"/>
              </a:solidFill>
              <a:latin typeface="Microsoft JhengHei"/>
              <a:ea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☼足球社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   </a:t>
            </a:r>
            <a:r>
              <a:rPr lang="zh-TW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☼</a:t>
            </a:r>
            <a:r>
              <a:rPr lang="zh-TW" altLang="zh-TW" sz="11200" b="1" dirty="0">
                <a:solidFill>
                  <a:srgbClr val="000A1E"/>
                </a:solidFill>
                <a:latin typeface="Microsoft JhengHei"/>
                <a:ea typeface="Microsoft JhengHei"/>
              </a:rPr>
              <a:t>生物探究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</a:rPr>
              <a:t>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en-US" altLang="zh-TW" sz="112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   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endParaRPr lang="zh-TW" altLang="en-US" sz="11200" b="1" dirty="0">
              <a:solidFill>
                <a:srgbClr val="000A1E"/>
              </a:solidFill>
              <a:latin typeface="Microsoft JhengHei"/>
              <a:ea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endParaRPr lang="en-US" altLang="zh-TW" sz="11200" b="1" dirty="0">
              <a:solidFill>
                <a:srgbClr val="FF0000"/>
              </a:solidFill>
              <a:latin typeface="Microsoft JhengHei"/>
              <a:ea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endParaRPr lang="en-US" altLang="zh-TW" sz="112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endParaRPr sz="160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60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</a:t>
            </a:r>
            <a:endParaRPr sz="16000" b="1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58200" y="5973673"/>
            <a:ext cx="11475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有綁社同學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請勿再線上選社，有問題請找訓育組</a:t>
            </a:r>
            <a:endParaRPr sz="40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D066DC2-B8B1-49BB-99B0-DF744A2F28C7}"/>
              </a:ext>
            </a:extLst>
          </p:cNvPr>
          <p:cNvSpPr txBox="1"/>
          <p:nvPr/>
        </p:nvSpPr>
        <p:spPr>
          <a:xfrm>
            <a:off x="919277" y="559699"/>
            <a:ext cx="7101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/>
              <a:t>社團總表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1FF04E-D43C-44EE-9EA2-268198ED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49" y="0"/>
            <a:ext cx="83602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7D09A59-7265-48FB-92C2-20BE9A01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18" y="0"/>
            <a:ext cx="5414457" cy="67722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C065890-2E1F-43B9-89A9-91B6CEE21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6" y="0"/>
            <a:ext cx="6477904" cy="677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718942" y="-119421"/>
            <a:ext cx="10555416" cy="71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0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en-US" altLang="zh-TW" sz="1600" b="0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      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選課的路徑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altLang="en-US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進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學校首頁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Wingdings" panose="05000000000000000000" pitchFamily="2" charset="2"/>
              <a:buChar char="Ø"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教師專區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Wingdings" panose="05000000000000000000" pitchFamily="2" charset="2"/>
              <a:buChar char="Ø"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雲端校務系統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3.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登入系統並輸入帳密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 ( </a:t>
            </a:r>
            <a:r>
              <a:rPr lang="zh-TW" altLang="en-US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帳號</a:t>
            </a: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:</a:t>
            </a: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學年度</a:t>
            </a:r>
            <a:r>
              <a:rPr lang="en-US" altLang="zh-TW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-</a:t>
            </a: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學</a:t>
            </a:r>
            <a:r>
              <a:rPr lang="zh-TW" altLang="en-US" sz="4000" b="1" i="0" u="none" strike="noStrike" cap="none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號  </a:t>
            </a:r>
            <a:r>
              <a:rPr lang="zh-TW" altLang="en-US" sz="4000" b="1" i="0" u="none" strike="noStrike" cap="none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密碼</a:t>
            </a: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:</a:t>
            </a: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身分證後</a:t>
            </a:r>
            <a:r>
              <a:rPr lang="en-US" altLang="zh-TW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6</a:t>
            </a: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碼 </a:t>
            </a: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4.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登入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5.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學生作業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6.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學生作業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7.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社團活動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8.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社團選課。</a:t>
            </a:r>
            <a:endParaRPr sz="40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553</Words>
  <Application>Microsoft Office PowerPoint</Application>
  <PresentationFormat>寬螢幕</PresentationFormat>
  <Paragraphs>121</Paragraphs>
  <Slides>15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DFKai-SB</vt:lpstr>
      <vt:lpstr>Impact</vt:lpstr>
      <vt:lpstr>Arial</vt:lpstr>
      <vt:lpstr>Wingdings 3</vt:lpstr>
      <vt:lpstr>Noto Sans Symbols</vt:lpstr>
      <vt:lpstr>Gill Sans</vt:lpstr>
      <vt:lpstr>Microsoft JhengHei</vt:lpstr>
      <vt:lpstr>PMingLiu</vt:lpstr>
      <vt:lpstr>Wingdings</vt:lpstr>
      <vt:lpstr>Calibri</vt:lpstr>
      <vt:lpstr>Century Gothic</vt:lpstr>
      <vt:lpstr>切割線</vt:lpstr>
      <vt:lpstr>進入會議室 請在留言區打上 班級</vt:lpstr>
      <vt:lpstr>PowerPoint 簡報</vt:lpstr>
      <vt:lpstr>社團上課注意事項</vt:lpstr>
      <vt:lpstr>下學期開設社團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進入會議室 請在留言區打上 班級</dc:title>
  <dc:creator>user</dc:creator>
  <cp:lastModifiedBy>admin</cp:lastModifiedBy>
  <cp:revision>43</cp:revision>
  <cp:lastPrinted>2026-01-22T00:07:49Z</cp:lastPrinted>
  <dcterms:created xsi:type="dcterms:W3CDTF">2021-09-02T21:01:11Z</dcterms:created>
  <dcterms:modified xsi:type="dcterms:W3CDTF">2026-01-22T23:29:22Z</dcterms:modified>
</cp:coreProperties>
</file>