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1" r:id="rId2"/>
    <p:sldId id="266" r:id="rId3"/>
    <p:sldId id="267" r:id="rId4"/>
    <p:sldId id="257" r:id="rId5"/>
    <p:sldId id="258" r:id="rId6"/>
    <p:sldId id="262" r:id="rId7"/>
    <p:sldId id="263" r:id="rId8"/>
    <p:sldId id="268" r:id="rId9"/>
    <p:sldId id="269" r:id="rId10"/>
    <p:sldId id="264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en-US" alt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學年度第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學期「友善校園週」</a:t>
          </a:r>
          <a:endParaRPr lang="zh-TW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366C98-59F8-419E-85E8-916E30DF0E5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F202C8-7107-41F1-B513-6CBDD6EA1494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反毒影片教學</a:t>
          </a:r>
          <a:endParaRPr lang="zh-TW" sz="2600" dirty="0"/>
        </a:p>
      </dgm:t>
    </dgm:pt>
    <dgm:pt modelId="{9E6847D6-E094-4675-B3C0-1018193221C2}" type="parTrans" cxnId="{CCEE39A2-C508-451F-AB53-D336A1983A8F}">
      <dgm:prSet/>
      <dgm:spPr/>
      <dgm:t>
        <a:bodyPr/>
        <a:lstStyle/>
        <a:p>
          <a:endParaRPr lang="zh-TW" altLang="en-US"/>
        </a:p>
      </dgm:t>
    </dgm:pt>
    <dgm:pt modelId="{DEB4B5C9-8307-4297-9EBF-01D10A0B743D}" type="sibTrans" cxnId="{CCEE39A2-C508-451F-AB53-D336A1983A8F}">
      <dgm:prSet/>
      <dgm:spPr/>
      <dgm:t>
        <a:bodyPr/>
        <a:lstStyle/>
        <a:p>
          <a:endParaRPr lang="zh-TW" altLang="en-US"/>
        </a:p>
      </dgm:t>
    </dgm:pt>
    <dgm:pt modelId="{C38E5B4B-4DD5-4D0D-A646-A90F2D00BA4F}" type="pres">
      <dgm:prSet presAssocID="{13366C98-59F8-419E-85E8-916E30DF0E51}" presName="linear" presStyleCnt="0">
        <dgm:presLayoutVars>
          <dgm:animLvl val="lvl"/>
          <dgm:resizeHandles val="exact"/>
        </dgm:presLayoutVars>
      </dgm:prSet>
      <dgm:spPr/>
    </dgm:pt>
    <dgm:pt modelId="{63C1E4A5-55CA-4669-9875-7CC92ECE8DCB}" type="pres">
      <dgm:prSet presAssocID="{64F202C8-7107-41F1-B513-6CBDD6EA149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9F2CD6E-832E-4FCF-BC13-B25DFBF468C5}" type="presOf" srcId="{64F202C8-7107-41F1-B513-6CBDD6EA1494}" destId="{63C1E4A5-55CA-4669-9875-7CC92ECE8DCB}" srcOrd="0" destOrd="0" presId="urn:microsoft.com/office/officeart/2005/8/layout/vList2"/>
    <dgm:cxn modelId="{E743A17E-2314-431F-B3B0-E946B3A395B2}" type="presOf" srcId="{13366C98-59F8-419E-85E8-916E30DF0E51}" destId="{C38E5B4B-4DD5-4D0D-A646-A90F2D00BA4F}" srcOrd="0" destOrd="0" presId="urn:microsoft.com/office/officeart/2005/8/layout/vList2"/>
    <dgm:cxn modelId="{CCEE39A2-C508-451F-AB53-D336A1983A8F}" srcId="{13366C98-59F8-419E-85E8-916E30DF0E51}" destId="{64F202C8-7107-41F1-B513-6CBDD6EA1494}" srcOrd="0" destOrd="0" parTransId="{9E6847D6-E094-4675-B3C0-1018193221C2}" sibTransId="{DEB4B5C9-8307-4297-9EBF-01D10A0B743D}"/>
    <dgm:cxn modelId="{02C3260B-4743-4380-A965-776E5E61F36E}" type="presParOf" srcId="{C38E5B4B-4DD5-4D0D-A646-A90F2D00BA4F}" destId="{63C1E4A5-55CA-4669-9875-7CC92ECE8D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899C3B-3311-4C93-AE0B-59A54A8A483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201EFF84-2118-4DFB-9C9A-BD38125DA27E}">
      <dgm:prSet custT="1"/>
      <dgm:spPr/>
      <dgm:t>
        <a:bodyPr/>
        <a:lstStyle/>
        <a:p>
          <a:pPr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反霸凌影片教學：我的同學是老大</a:t>
          </a:r>
          <a:endParaRPr lang="zh-TW" sz="2300" dirty="0"/>
        </a:p>
      </dgm:t>
    </dgm:pt>
    <dgm:pt modelId="{F62D5375-2125-4794-9C4B-6F68CD6E14E2}" type="parTrans" cxnId="{8851E2CB-9BED-470C-8221-207B439A237F}">
      <dgm:prSet/>
      <dgm:spPr/>
      <dgm:t>
        <a:bodyPr/>
        <a:lstStyle/>
        <a:p>
          <a:endParaRPr lang="zh-TW" altLang="en-US"/>
        </a:p>
      </dgm:t>
    </dgm:pt>
    <dgm:pt modelId="{D7342E5B-63D1-43EB-93CB-629B17648332}" type="sibTrans" cxnId="{8851E2CB-9BED-470C-8221-207B439A237F}">
      <dgm:prSet/>
      <dgm:spPr/>
      <dgm:t>
        <a:bodyPr/>
        <a:lstStyle/>
        <a:p>
          <a:endParaRPr lang="zh-TW" altLang="en-US"/>
        </a:p>
      </dgm:t>
    </dgm:pt>
    <dgm:pt modelId="{7236F1E7-3E49-491C-838C-9F7619C828DF}" type="pres">
      <dgm:prSet presAssocID="{B1899C3B-3311-4C93-AE0B-59A54A8A483D}" presName="linear" presStyleCnt="0">
        <dgm:presLayoutVars>
          <dgm:animLvl val="lvl"/>
          <dgm:resizeHandles val="exact"/>
        </dgm:presLayoutVars>
      </dgm:prSet>
      <dgm:spPr/>
    </dgm:pt>
    <dgm:pt modelId="{0449CA3F-E426-438D-ACDC-E58F00AF67FD}" type="pres">
      <dgm:prSet presAssocID="{201EFF84-2118-4DFB-9C9A-BD38125DA27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1C22242-9C7A-43EB-AD2F-97D67EA12A7F}" type="presOf" srcId="{B1899C3B-3311-4C93-AE0B-59A54A8A483D}" destId="{7236F1E7-3E49-491C-838C-9F7619C828DF}" srcOrd="0" destOrd="0" presId="urn:microsoft.com/office/officeart/2005/8/layout/vList2"/>
    <dgm:cxn modelId="{3FFBE47C-B58C-4200-A304-11AD7CE652AC}" type="presOf" srcId="{201EFF84-2118-4DFB-9C9A-BD38125DA27E}" destId="{0449CA3F-E426-438D-ACDC-E58F00AF67FD}" srcOrd="0" destOrd="0" presId="urn:microsoft.com/office/officeart/2005/8/layout/vList2"/>
    <dgm:cxn modelId="{8851E2CB-9BED-470C-8221-207B439A237F}" srcId="{B1899C3B-3311-4C93-AE0B-59A54A8A483D}" destId="{201EFF84-2118-4DFB-9C9A-BD38125DA27E}" srcOrd="0" destOrd="0" parTransId="{F62D5375-2125-4794-9C4B-6F68CD6E14E2}" sibTransId="{D7342E5B-63D1-43EB-93CB-629B17648332}"/>
    <dgm:cxn modelId="{A311B291-7520-4DFD-A04E-8B9DE7534B57}" type="presParOf" srcId="{7236F1E7-3E49-491C-838C-9F7619C828DF}" destId="{0449CA3F-E426-438D-ACDC-E58F00AF67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C1931-A46E-4C1C-B97D-62D558C2C2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9E4B550-2B9D-40D3-9375-A64EADFB8952}">
      <dgm:prSet custT="1"/>
      <dgm:spPr/>
      <dgm:t>
        <a:bodyPr/>
        <a:lstStyle/>
        <a:p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br>
            <a:rPr lang="en-US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為什麼戒毒這麼困難呢？</a:t>
          </a:r>
          <a:endParaRPr 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D5D22C-2DE0-4B95-B1B4-B15B6934AC05}" type="parTrans" cxnId="{C25B7A47-A2C9-4C8D-A640-1B166EB14CA4}">
      <dgm:prSet/>
      <dgm:spPr/>
      <dgm:t>
        <a:bodyPr/>
        <a:lstStyle/>
        <a:p>
          <a:endParaRPr lang="zh-TW" altLang="en-US"/>
        </a:p>
      </dgm:t>
    </dgm:pt>
    <dgm:pt modelId="{313C58F5-9BFA-44DB-BD60-A0886A377C2E}" type="sibTrans" cxnId="{C25B7A47-A2C9-4C8D-A640-1B166EB14CA4}">
      <dgm:prSet/>
      <dgm:spPr/>
      <dgm:t>
        <a:bodyPr/>
        <a:lstStyle/>
        <a:p>
          <a:endParaRPr lang="zh-TW" altLang="en-US"/>
        </a:p>
      </dgm:t>
    </dgm:pt>
    <dgm:pt modelId="{231B4875-A684-4EF6-A01E-A6109001B07C}" type="pres">
      <dgm:prSet presAssocID="{F1FC1931-A46E-4C1C-B97D-62D558C2C2A2}" presName="linear" presStyleCnt="0">
        <dgm:presLayoutVars>
          <dgm:animLvl val="lvl"/>
          <dgm:resizeHandles val="exact"/>
        </dgm:presLayoutVars>
      </dgm:prSet>
      <dgm:spPr/>
    </dgm:pt>
    <dgm:pt modelId="{4C1EBFC0-5EA0-45F3-A9DC-872E8F5B1344}" type="pres">
      <dgm:prSet presAssocID="{A9E4B550-2B9D-40D3-9375-A64EADFB8952}" presName="parentText" presStyleLbl="node1" presStyleIdx="0" presStyleCnt="1" custScaleY="103317">
        <dgm:presLayoutVars>
          <dgm:chMax val="0"/>
          <dgm:bulletEnabled val="1"/>
        </dgm:presLayoutVars>
      </dgm:prSet>
      <dgm:spPr/>
    </dgm:pt>
  </dgm:ptLst>
  <dgm:cxnLst>
    <dgm:cxn modelId="{C25B7A47-A2C9-4C8D-A640-1B166EB14CA4}" srcId="{F1FC1931-A46E-4C1C-B97D-62D558C2C2A2}" destId="{A9E4B550-2B9D-40D3-9375-A64EADFB8952}" srcOrd="0" destOrd="0" parTransId="{89D5D22C-2DE0-4B95-B1B4-B15B6934AC05}" sibTransId="{313C58F5-9BFA-44DB-BD60-A0886A377C2E}"/>
    <dgm:cxn modelId="{AA65D797-D72F-40C7-9526-9904FD93CB55}" type="presOf" srcId="{F1FC1931-A46E-4C1C-B97D-62D558C2C2A2}" destId="{231B4875-A684-4EF6-A01E-A6109001B07C}" srcOrd="0" destOrd="0" presId="urn:microsoft.com/office/officeart/2005/8/layout/vList2"/>
    <dgm:cxn modelId="{E9DC99EA-1DF6-4E88-BAD2-3F64363B0DE0}" type="presOf" srcId="{A9E4B550-2B9D-40D3-9375-A64EADFB8952}" destId="{4C1EBFC0-5EA0-45F3-A9DC-872E8F5B1344}" srcOrd="0" destOrd="0" presId="urn:microsoft.com/office/officeart/2005/8/layout/vList2"/>
    <dgm:cxn modelId="{C7169E6C-A6D7-4ECC-BBA2-0C04B13249BD}" type="presParOf" srcId="{231B4875-A684-4EF6-A01E-A6109001B07C}" destId="{4C1EBFC0-5EA0-45F3-A9DC-872E8F5B13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E4FA6-8D8A-4BD0-BA8B-C27BC08B23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41963D-68E9-4412-BA1B-B5F1B0F20498}">
      <dgm:prSet custT="1"/>
      <dgm:spPr/>
      <dgm:t>
        <a:bodyPr/>
        <a:lstStyle/>
        <a:p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</a:p>
        <a:p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任何人都可能對毒品上癮</a:t>
          </a:r>
          <a:endParaRPr 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C3997F-0237-452C-A69E-0BD8B175D90A}" type="parTrans" cxnId="{F5F1D14A-0047-418F-9D0A-FF5BD372E9A7}">
      <dgm:prSet/>
      <dgm:spPr/>
      <dgm:t>
        <a:bodyPr/>
        <a:lstStyle/>
        <a:p>
          <a:endParaRPr lang="zh-TW" altLang="en-US"/>
        </a:p>
      </dgm:t>
    </dgm:pt>
    <dgm:pt modelId="{6E6FE2EC-C37D-428B-92DB-2AC44CB24BA6}" type="sibTrans" cxnId="{F5F1D14A-0047-418F-9D0A-FF5BD372E9A7}">
      <dgm:prSet/>
      <dgm:spPr/>
      <dgm:t>
        <a:bodyPr/>
        <a:lstStyle/>
        <a:p>
          <a:endParaRPr lang="zh-TW" altLang="en-US"/>
        </a:p>
      </dgm:t>
    </dgm:pt>
    <dgm:pt modelId="{100F86AD-0523-4F9A-8C38-ABCE9222D142}" type="pres">
      <dgm:prSet presAssocID="{ECEE4FA6-8D8A-4BD0-BA8B-C27BC08B23FB}" presName="linear" presStyleCnt="0">
        <dgm:presLayoutVars>
          <dgm:animLvl val="lvl"/>
          <dgm:resizeHandles val="exact"/>
        </dgm:presLayoutVars>
      </dgm:prSet>
      <dgm:spPr/>
    </dgm:pt>
    <dgm:pt modelId="{67AEFAF7-03CE-4F92-A3F5-82A0E1EE2EB6}" type="pres">
      <dgm:prSet presAssocID="{8441963D-68E9-4412-BA1B-B5F1B0F204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5F1D14A-0047-418F-9D0A-FF5BD372E9A7}" srcId="{ECEE4FA6-8D8A-4BD0-BA8B-C27BC08B23FB}" destId="{8441963D-68E9-4412-BA1B-B5F1B0F20498}" srcOrd="0" destOrd="0" parTransId="{DFC3997F-0237-452C-A69E-0BD8B175D90A}" sibTransId="{6E6FE2EC-C37D-428B-92DB-2AC44CB24BA6}"/>
    <dgm:cxn modelId="{0F3FEB8B-0F75-409C-80EA-6D9D68E00C62}" type="presOf" srcId="{ECEE4FA6-8D8A-4BD0-BA8B-C27BC08B23FB}" destId="{100F86AD-0523-4F9A-8C38-ABCE9222D142}" srcOrd="0" destOrd="0" presId="urn:microsoft.com/office/officeart/2005/8/layout/vList2"/>
    <dgm:cxn modelId="{C3A29CDD-1035-4A2D-8CDA-A42AB2901990}" type="presOf" srcId="{8441963D-68E9-4412-BA1B-B5F1B0F20498}" destId="{67AEFAF7-03CE-4F92-A3F5-82A0E1EE2EB6}" srcOrd="0" destOrd="0" presId="urn:microsoft.com/office/officeart/2005/8/layout/vList2"/>
    <dgm:cxn modelId="{FB5E8472-509F-469B-A444-ACDE6A847253}" type="presParOf" srcId="{100F86AD-0523-4F9A-8C38-ABCE9222D142}" destId="{67AEFAF7-03CE-4F92-A3F5-82A0E1EE2E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：防治學生藥物濫用</a:t>
          </a:r>
          <a:endParaRPr lang="zh-TW" sz="3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D2C287-E4B7-47C9-9BC7-DC3224750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2FDB878-FD2F-4635-96A4-2DB960706E67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30D6DD-FE3D-4BCA-B2E8-791DE52F52AA}" type="par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4068C612-76EB-4078-93ED-F814516002FD}" type="sib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57ED5F1B-1188-415E-A121-77EB5AFA7719}" type="pres">
      <dgm:prSet presAssocID="{CBD2C287-E4B7-47C9-9BC7-DC32247504FE}" presName="linear" presStyleCnt="0">
        <dgm:presLayoutVars>
          <dgm:animLvl val="lvl"/>
          <dgm:resizeHandles val="exact"/>
        </dgm:presLayoutVars>
      </dgm:prSet>
      <dgm:spPr/>
    </dgm:pt>
    <dgm:pt modelId="{4F88E928-CCBA-497C-9D55-19927CF634E6}" type="pres">
      <dgm:prSet presAssocID="{52FDB878-FD2F-4635-96A4-2DB960706E67}" presName="parentText" presStyleLbl="node1" presStyleIdx="0" presStyleCnt="1" custLinFactNeighborY="-3890">
        <dgm:presLayoutVars>
          <dgm:chMax val="0"/>
          <dgm:bulletEnabled val="1"/>
        </dgm:presLayoutVars>
      </dgm:prSet>
      <dgm:spPr/>
    </dgm:pt>
  </dgm:ptLst>
  <dgm:cxnLst>
    <dgm:cxn modelId="{A8041857-F694-4306-8F29-A02C5212B9FA}" type="presOf" srcId="{CBD2C287-E4B7-47C9-9BC7-DC32247504FE}" destId="{57ED5F1B-1188-415E-A121-77EB5AFA7719}" srcOrd="0" destOrd="0" presId="urn:microsoft.com/office/officeart/2005/8/layout/vList2"/>
    <dgm:cxn modelId="{4D72469F-5984-4A8A-8424-4E22ECBA42A1}" srcId="{CBD2C287-E4B7-47C9-9BC7-DC32247504FE}" destId="{52FDB878-FD2F-4635-96A4-2DB960706E67}" srcOrd="0" destOrd="0" parTransId="{3230D6DD-FE3D-4BCA-B2E8-791DE52F52AA}" sibTransId="{4068C612-76EB-4078-93ED-F814516002FD}"/>
    <dgm:cxn modelId="{843A09B5-7FCF-4624-9B3F-C0004CEAC018}" type="presOf" srcId="{52FDB878-FD2F-4635-96A4-2DB960706E67}" destId="{4F88E928-CCBA-497C-9D55-19927CF634E6}" srcOrd="0" destOrd="0" presId="urn:microsoft.com/office/officeart/2005/8/layout/vList2"/>
    <dgm:cxn modelId="{406282EF-28B9-467D-BE7A-11ADC93EC10F}" type="presParOf" srcId="{57ED5F1B-1188-415E-A121-77EB5AFA7719}" destId="{4F88E928-CCBA-497C-9D55-19927CF63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D2C287-E4B7-47C9-9BC7-DC3224750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2FDB878-FD2F-4635-96A4-2DB960706E67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30D6DD-FE3D-4BCA-B2E8-791DE52F52AA}" type="par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4068C612-76EB-4078-93ED-F814516002FD}" type="sib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57ED5F1B-1188-415E-A121-77EB5AFA7719}" type="pres">
      <dgm:prSet presAssocID="{CBD2C287-E4B7-47C9-9BC7-DC32247504FE}" presName="linear" presStyleCnt="0">
        <dgm:presLayoutVars>
          <dgm:animLvl val="lvl"/>
          <dgm:resizeHandles val="exact"/>
        </dgm:presLayoutVars>
      </dgm:prSet>
      <dgm:spPr/>
    </dgm:pt>
    <dgm:pt modelId="{4F88E928-CCBA-497C-9D55-19927CF634E6}" type="pres">
      <dgm:prSet presAssocID="{52FDB878-FD2F-4635-96A4-2DB960706E67}" presName="parentText" presStyleLbl="node1" presStyleIdx="0" presStyleCnt="1" custLinFactNeighborY="-3890">
        <dgm:presLayoutVars>
          <dgm:chMax val="0"/>
          <dgm:bulletEnabled val="1"/>
        </dgm:presLayoutVars>
      </dgm:prSet>
      <dgm:spPr/>
    </dgm:pt>
  </dgm:ptLst>
  <dgm:cxnLst>
    <dgm:cxn modelId="{A8041857-F694-4306-8F29-A02C5212B9FA}" type="presOf" srcId="{CBD2C287-E4B7-47C9-9BC7-DC32247504FE}" destId="{57ED5F1B-1188-415E-A121-77EB5AFA7719}" srcOrd="0" destOrd="0" presId="urn:microsoft.com/office/officeart/2005/8/layout/vList2"/>
    <dgm:cxn modelId="{4D72469F-5984-4A8A-8424-4E22ECBA42A1}" srcId="{CBD2C287-E4B7-47C9-9BC7-DC32247504FE}" destId="{52FDB878-FD2F-4635-96A4-2DB960706E67}" srcOrd="0" destOrd="0" parTransId="{3230D6DD-FE3D-4BCA-B2E8-791DE52F52AA}" sibTransId="{4068C612-76EB-4078-93ED-F814516002FD}"/>
    <dgm:cxn modelId="{843A09B5-7FCF-4624-9B3F-C0004CEAC018}" type="presOf" srcId="{52FDB878-FD2F-4635-96A4-2DB960706E67}" destId="{4F88E928-CCBA-497C-9D55-19927CF634E6}" srcOrd="0" destOrd="0" presId="urn:microsoft.com/office/officeart/2005/8/layout/vList2"/>
    <dgm:cxn modelId="{406282EF-28B9-467D-BE7A-11ADC93EC10F}" type="presParOf" srcId="{57ED5F1B-1188-415E-A121-77EB5AFA7719}" destId="{4F88E928-CCBA-497C-9D55-19927CF63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：杜絕復仇式色情</a:t>
          </a:r>
          <a:endParaRPr lang="zh-TW" sz="3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algn="ctr"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3000" dirty="0">
              <a:latin typeface="標楷體" panose="03000509000000000000" pitchFamily="65" charset="-120"/>
              <a:ea typeface="標楷體" panose="03000509000000000000" pitchFamily="65" charset="-120"/>
            </a:rPr>
            <a:t>網路旅程</a:t>
          </a:r>
          <a:r>
            <a:rPr 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sz="3000" dirty="0">
              <a:latin typeface="標楷體" panose="03000509000000000000" pitchFamily="65" charset="-120"/>
              <a:ea typeface="標楷體" panose="03000509000000000000" pitchFamily="65" charset="-120"/>
            </a:rPr>
            <a:t>不留傷痕—防治數位性別暴力</a:t>
          </a:r>
          <a:endParaRPr lang="zh-TW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algn="ctr"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2600" dirty="0">
              <a:latin typeface="標楷體" panose="03000509000000000000" pitchFamily="65" charset="-120"/>
              <a:ea typeface="標楷體" panose="03000509000000000000" pitchFamily="65" charset="-120"/>
            </a:rPr>
            <a:t>網路旅程</a:t>
          </a:r>
          <a:r>
            <a:rPr lang="en-US" sz="2600" dirty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sz="2600" dirty="0">
              <a:latin typeface="標楷體" panose="03000509000000000000" pitchFamily="65" charset="-120"/>
              <a:ea typeface="標楷體" panose="03000509000000000000" pitchFamily="65" charset="-120"/>
            </a:rPr>
            <a:t>不留傷痕—防治數位性別暴力</a:t>
          </a:r>
          <a:endParaRPr lang="zh-TW" sz="2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14"/>
          <a:ext cx="8229600" cy="913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en-US" alt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學年度第</a:t>
          </a: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學期「友善校園週」</a:t>
          </a:r>
          <a:endParaRPr lang="zh-TW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830"/>
        <a:ext cx="8140368" cy="8247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1E4A5-55CA-4669-9875-7CC92ECE8DCB}">
      <dsp:nvSpPr>
        <dsp:cNvPr id="0" name=""/>
        <dsp:cNvSpPr/>
      </dsp:nvSpPr>
      <dsp:spPr>
        <a:xfrm>
          <a:off x="0" y="147683"/>
          <a:ext cx="476287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反毒影片教學</a:t>
          </a:r>
          <a:endParaRPr lang="zh-TW" altLang="en-US" sz="2600" kern="1200" dirty="0"/>
        </a:p>
      </dsp:txBody>
      <dsp:txXfrm>
        <a:off x="59399" y="207082"/>
        <a:ext cx="4644074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9CA3F-E426-438D-ACDC-E58F00AF67FD}">
      <dsp:nvSpPr>
        <dsp:cNvPr id="0" name=""/>
        <dsp:cNvSpPr/>
      </dsp:nvSpPr>
      <dsp:spPr>
        <a:xfrm>
          <a:off x="0" y="11"/>
          <a:ext cx="4330824" cy="12241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反霸凌影片教學：我的同學是老大</a:t>
          </a:r>
          <a:endParaRPr lang="zh-TW" altLang="en-US" sz="2300" kern="1200" dirty="0"/>
        </a:p>
      </dsp:txBody>
      <dsp:txXfrm>
        <a:off x="59756" y="59767"/>
        <a:ext cx="4211312" cy="110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EBFC0-5EA0-45F3-A9DC-872E8F5B1344}">
      <dsp:nvSpPr>
        <dsp:cNvPr id="0" name=""/>
        <dsp:cNvSpPr/>
      </dsp:nvSpPr>
      <dsp:spPr>
        <a:xfrm>
          <a:off x="0" y="152"/>
          <a:ext cx="7772400" cy="12375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br>
            <a:rPr lang="en-US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為什麼戒毒這麼困難呢？</a:t>
          </a:r>
          <a:endParaRPr 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411" y="60563"/>
        <a:ext cx="7651578" cy="1116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EFAF7-03CE-4F92-A3F5-82A0E1EE2EB6}">
      <dsp:nvSpPr>
        <dsp:cNvPr id="0" name=""/>
        <dsp:cNvSpPr/>
      </dsp:nvSpPr>
      <dsp:spPr>
        <a:xfrm>
          <a:off x="0" y="35630"/>
          <a:ext cx="777240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任何人都可能對毒品上癮</a:t>
          </a:r>
          <a:endParaRPr 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824" y="102454"/>
        <a:ext cx="7638752" cy="1235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4662"/>
          <a:ext cx="8229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「友善校園週」：防治學生藥物濫用</a:t>
          </a:r>
          <a:endParaRPr lang="zh-TW" altLang="en-US" sz="3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84061"/>
        <a:ext cx="81108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E928-CCBA-497C-9D55-19927CF634E6}">
      <dsp:nvSpPr>
        <dsp:cNvPr id="0" name=""/>
        <dsp:cNvSpPr/>
      </dsp:nvSpPr>
      <dsp:spPr>
        <a:xfrm>
          <a:off x="0" y="0"/>
          <a:ext cx="7772400" cy="91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「友善校園週」：防制校園霸凌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616"/>
        <a:ext cx="7683168" cy="824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E928-CCBA-497C-9D55-19927CF634E6}">
      <dsp:nvSpPr>
        <dsp:cNvPr id="0" name=""/>
        <dsp:cNvSpPr/>
      </dsp:nvSpPr>
      <dsp:spPr>
        <a:xfrm>
          <a:off x="0" y="0"/>
          <a:ext cx="7772400" cy="91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「友善校園週」：防制校園霸凌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616"/>
        <a:ext cx="7683168" cy="8247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4662"/>
          <a:ext cx="8229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「友善校園週」：杜絕復仇式色情</a:t>
          </a:r>
          <a:endParaRPr lang="zh-TW" altLang="en-US" sz="3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84061"/>
        <a:ext cx="8110802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337"/>
          <a:ext cx="8229600" cy="1265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網路旅程</a:t>
          </a:r>
          <a:r>
            <a:rPr 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不留傷痕—防治數位性別暴力</a:t>
          </a:r>
          <a:endParaRPr lang="zh-TW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774" y="62111"/>
        <a:ext cx="8106052" cy="11419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303"/>
          <a:ext cx="8229600" cy="12655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網路旅程</a:t>
          </a:r>
          <a:r>
            <a:rPr lang="en-US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不留傷痕—防治數位性別暴力</a:t>
          </a:r>
          <a:endParaRPr lang="zh-TW" sz="2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778" y="62081"/>
        <a:ext cx="8106044" cy="1141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920D-4902-4B48-8485-C75173C8AB21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2400-35ED-453D-97AC-54B7D6A00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9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0299-139B-4D0E-8837-1E4D5A394B5B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C68-944B-459F-9FFA-ACF0E1C1C5DC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21B-170C-47EE-8A8F-11DB6985A120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6825-7183-4879-8EC7-7CFD08C5E87F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8AD-4872-418F-B4C9-97FA539F272C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160-8720-46C2-B3FB-0DECEC3301A7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4A98-E0CE-4A97-BC62-96BFD5FB9C5C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12EB-89A6-42E2-99AE-E133E7C0E633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64F-49A7-4A8B-88F7-8C26CA8807BD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DAB-D6EA-409D-AD3D-E39BF754B0E5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0D29954-60DC-499E-ADD5-DA78236A6D36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166D1C-472D-4ED0-BF43-9678317F905A}" type="datetime1">
              <a:rPr lang="zh-TW" altLang="en-US" smtClean="0"/>
              <a:t>2021/2/22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time_continue=2&amp;v=G1YrxL9wJVE" TargetMode="External"/><Relationship Id="rId3" Type="http://schemas.openxmlformats.org/officeDocument/2006/relationships/diagramLayout" Target="../diagrams/layout10.xml"/><Relationship Id="rId7" Type="http://schemas.openxmlformats.org/officeDocument/2006/relationships/hyperlink" Target="https://www.youtube.com/watch?time_continue=1&amp;v=aR0O5WJ13Xw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10.xml"/><Relationship Id="rId9" Type="http://schemas.openxmlformats.org/officeDocument/2006/relationships/hyperlink" Target="https://www.youtube.com/watch?time_continue=1&amp;v=DmuPTO5pzY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bTslD9CoYY" TargetMode="External"/><Relationship Id="rId3" Type="http://schemas.openxmlformats.org/officeDocument/2006/relationships/diagramLayout" Target="../diagrams/layout11.xml"/><Relationship Id="rId7" Type="http://schemas.openxmlformats.org/officeDocument/2006/relationships/hyperlink" Target="https://youtu.be/hYNk1d-VQC4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1.xml"/><Relationship Id="rId9" Type="http://schemas.openxmlformats.org/officeDocument/2006/relationships/hyperlink" Target="https://youtu.be/P0hqCxnSPk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YRGnQAlzxLk&amp;feature=youtu.b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ube.com/watch?v=PqgKsz2hDRw&amp;feature=youtu.be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gDBaCOn6Tw" TargetMode="Externa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244102" cy="5737015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711386214"/>
              </p:ext>
            </p:extLst>
          </p:nvPr>
        </p:nvGraphicFramePr>
        <p:xfrm>
          <a:off x="685799" y="334295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53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96855691"/>
              </p:ext>
            </p:extLst>
          </p:nvPr>
        </p:nvGraphicFramePr>
        <p:xfrm>
          <a:off x="3923928" y="332656"/>
          <a:ext cx="47628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41982"/>
            <a:ext cx="8050088" cy="438336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拒絕毒品誘惑 防禦技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招傳授給你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!(1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www.youtube.com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watch?time_continue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1&amp;v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aR0O5WJ13Xw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 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校園永續推廣計畫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國泰人壽森林小學堂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反毒篇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)(2.5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www.youtube.com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watch?time_continue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2&amp;v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G1YrxL9wJVE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 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他命運交響曲」動畫宣導影片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(22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www.youtube.com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watch?time_continue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1&amp;v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DmuPTO5pzYo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45640"/>
            <a:ext cx="2916832" cy="21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22263689"/>
              </p:ext>
            </p:extLst>
          </p:nvPr>
        </p:nvGraphicFramePr>
        <p:xfrm>
          <a:off x="4355976" y="620688"/>
          <a:ext cx="433082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852936"/>
            <a:ext cx="7772400" cy="3502624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</a:p>
          <a:p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hYNk1d-VQC4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</a:p>
          <a:p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KbTslD9CoYY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</a:p>
          <a:p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P0hqCxnSPkc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413927" cy="26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61A5082-BC9F-4E51-AE75-B1654CDAB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100886"/>
              </p:ext>
            </p:extLst>
          </p:nvPr>
        </p:nvGraphicFramePr>
        <p:xfrm>
          <a:off x="931664" y="404664"/>
          <a:ext cx="7772400" cy="123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CB3E84-D5A9-4575-8148-57668B48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u="sng" dirty="0">
                <a:hlinkClick r:id="rId7"/>
              </a:rPr>
              <a:t>https://</a:t>
            </a:r>
            <a:r>
              <a:rPr lang="en-US" altLang="zh-TW" u="sng" dirty="0" err="1">
                <a:hlinkClick r:id="rId7"/>
              </a:rPr>
              <a:t>www.youtube.com</a:t>
            </a:r>
            <a:r>
              <a:rPr lang="en-US" altLang="zh-TW" u="sng" dirty="0">
                <a:hlinkClick r:id="rId7"/>
              </a:rPr>
              <a:t>/</a:t>
            </a:r>
            <a:r>
              <a:rPr lang="en-US" altLang="zh-TW" u="sng" dirty="0" err="1">
                <a:hlinkClick r:id="rId7"/>
              </a:rPr>
              <a:t>watch?v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YRGnQAlzxLk&amp;feature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youtu.be</a:t>
            </a:r>
            <a:endParaRPr lang="en-US" altLang="zh-TW" u="sng" dirty="0"/>
          </a:p>
          <a:p>
            <a:endParaRPr lang="zh-TW" altLang="zh-TW" dirty="0"/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→因為成癮是一種腦部疾病。 您的大腦就像一個控制中心，它會釋放化學訊號，來進行決策與行為。一旦使用毒品，這些化學訊號會發生改變，所以必須不停地使用毒品，才讓自己免於痛苦，這就是「成癮」了。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→衛生福利部取得美國國家藥物濫用研究所（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NIDA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）的授權，影片簡單介紹了成癮問題，並提供了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（請請你．幫幫我）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小時毒防中心諮詢專線，幫助您或親人找到治療方法。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480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1D3E3FCD-7418-4E97-8241-8407C6993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105803"/>
              </p:ext>
            </p:extLst>
          </p:nvPr>
        </p:nvGraphicFramePr>
        <p:xfrm>
          <a:off x="914400" y="404664"/>
          <a:ext cx="77724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2FD2ED-6985-49ED-812D-E5AA3B00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u="sng" dirty="0">
                <a:hlinkClick r:id="rId7"/>
              </a:rPr>
              <a:t>https://</a:t>
            </a:r>
            <a:r>
              <a:rPr lang="en-US" altLang="zh-TW" u="sng" dirty="0" err="1">
                <a:hlinkClick r:id="rId7"/>
              </a:rPr>
              <a:t>www.youtube.com</a:t>
            </a:r>
            <a:r>
              <a:rPr lang="en-US" altLang="zh-TW" u="sng" dirty="0">
                <a:hlinkClick r:id="rId7"/>
              </a:rPr>
              <a:t>/</a:t>
            </a:r>
            <a:r>
              <a:rPr lang="en-US" altLang="zh-TW" u="sng" dirty="0" err="1">
                <a:hlinkClick r:id="rId7"/>
              </a:rPr>
              <a:t>watch?v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PqgKsz2hDRw&amp;feature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youtu.be</a:t>
            </a:r>
            <a:endParaRPr lang="zh-TW" altLang="zh-TW" dirty="0"/>
          </a:p>
          <a:p>
            <a:endParaRPr lang="en-US" altLang="zh-TW" dirty="0"/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您可能會認為只有某些人會沉迷於毒品。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→事實是，無論您是年輕人還是老年人、有錢或不有錢、男性或女性，任何人都可能都可能對毒品上癮。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→衛生福利部取得美國國家藥物濫用研究所（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NIDA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）的授權，影片簡單介紹了成癮問題，並提供了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（請請你．幫幫我）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小時毒防中心諮詢專線，幫助您或親人找到治療方法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983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640025469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963640" cy="45259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「教育部紫錐花網站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QR Code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」介紹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 descr="C:\Users\tcps\AppData\Local\Temp\20150817153201707385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5" t="89252" r="55887" b="4742"/>
          <a:stretch/>
        </p:blipFill>
        <p:spPr bwMode="auto">
          <a:xfrm>
            <a:off x="1763688" y="3068960"/>
            <a:ext cx="1182055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4" descr="「反毒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6" descr="「反毒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544"/>
            <a:ext cx="3731523" cy="52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53458715"/>
              </p:ext>
            </p:extLst>
          </p:nvPr>
        </p:nvGraphicFramePr>
        <p:xfrm>
          <a:off x="899592" y="332656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04" y="1340768"/>
            <a:ext cx="5012071" cy="52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05" y="1340768"/>
            <a:ext cx="3740973" cy="5291668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50948584"/>
              </p:ext>
            </p:extLst>
          </p:nvPr>
        </p:nvGraphicFramePr>
        <p:xfrm>
          <a:off x="899592" y="332656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4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00" y="1628800"/>
            <a:ext cx="6303400" cy="4727550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98535265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21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92297971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線上媒體 5" title="109學年度友善校園週　防治數位性別暴力記者會">
            <a:hlinkClick r:id="" action="ppaction://media"/>
            <a:extLst>
              <a:ext uri="{FF2B5EF4-FFF2-40B4-BE49-F238E27FC236}">
                <a16:creationId xmlns:a16="http://schemas.microsoft.com/office/drawing/2014/main" id="{D4FD2E9B-722C-4757-AD7C-A857644E2B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91417" y="1628800"/>
            <a:ext cx="8473071" cy="48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89446458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3FF8B5-1CA5-4744-9A11-03D0F67B9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/>
              <a:t>一、避免數位性別暴力的「五不」防護守則：</a:t>
            </a:r>
          </a:p>
          <a:p>
            <a:r>
              <a:rPr lang="en-US" altLang="zh-TW" dirty="0"/>
              <a:t>1.</a:t>
            </a:r>
            <a:r>
              <a:rPr lang="zh-TW" altLang="zh-TW" dirty="0"/>
              <a:t>不違反意願：不可強迫他人拍攝或傳送影像。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不聽從自拍：不要聽從引誘拍攝自己的影像。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不倉促傳訊：傳送訊息及影像前應再三確認。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不轉寄私照：收到他人私密照，轉傳即違法。</a:t>
            </a:r>
          </a:p>
          <a:p>
            <a:r>
              <a:rPr lang="en-US" altLang="zh-TW" dirty="0"/>
              <a:t>5.</a:t>
            </a:r>
            <a:r>
              <a:rPr lang="zh-TW" altLang="zh-TW" dirty="0"/>
              <a:t>不取笑被害：取笑或檢討被害人是更大傷害</a:t>
            </a:r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zh-TW" altLang="zh-TW" dirty="0"/>
              <a:t>二、遭遇數位性別暴力的「四要」防護守則：</a:t>
            </a:r>
          </a:p>
          <a:p>
            <a:r>
              <a:rPr lang="en-US" altLang="zh-TW" dirty="0"/>
              <a:t>1.</a:t>
            </a:r>
            <a:r>
              <a:rPr lang="zh-TW" altLang="zh-TW" dirty="0"/>
              <a:t>要告訴師長：比起獨自面對，師長可提供更多協助。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要截圖存證：有明確的證據，有效將歹徒繩之以法。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要記得報警：不只為了自己，避免更多無辜者受害。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要檢舉對方：就算是假帳號，讓管理者依規定處理。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2228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</TotalTime>
  <Words>721</Words>
  <Application>Microsoft Office PowerPoint</Application>
  <PresentationFormat>如螢幕大小 (4:3)</PresentationFormat>
  <Paragraphs>47</Paragraphs>
  <Slides>11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新細明體</vt:lpstr>
      <vt:lpstr>標楷體</vt:lpstr>
      <vt:lpstr>Calibri</vt:lpstr>
      <vt:lpstr>Consolas</vt:lpstr>
      <vt:lpstr>Corbel</vt:lpstr>
      <vt:lpstr>Wingdings</vt:lpstr>
      <vt:lpstr>Wingdings 2</vt:lpstr>
      <vt:lpstr>Wingdings 3</vt:lpstr>
      <vt:lpstr>地鐵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tcps</dc:creator>
  <cp:lastModifiedBy>Windows 使用者</cp:lastModifiedBy>
  <cp:revision>36</cp:revision>
  <dcterms:created xsi:type="dcterms:W3CDTF">2017-08-31T01:52:16Z</dcterms:created>
  <dcterms:modified xsi:type="dcterms:W3CDTF">2021-02-22T00:06:00Z</dcterms:modified>
</cp:coreProperties>
</file>