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0"/>
  </p:notesMasterIdLst>
  <p:handoutMasterIdLst>
    <p:handoutMasterId r:id="rId41"/>
  </p:handoutMasterIdLst>
  <p:sldIdLst>
    <p:sldId id="258" r:id="rId2"/>
    <p:sldId id="362" r:id="rId3"/>
    <p:sldId id="363" r:id="rId4"/>
    <p:sldId id="259" r:id="rId5"/>
    <p:sldId id="277" r:id="rId6"/>
    <p:sldId id="275" r:id="rId7"/>
    <p:sldId id="279" r:id="rId8"/>
    <p:sldId id="280" r:id="rId9"/>
    <p:sldId id="281" r:id="rId10"/>
    <p:sldId id="282" r:id="rId11"/>
    <p:sldId id="331" r:id="rId12"/>
    <p:sldId id="305" r:id="rId13"/>
    <p:sldId id="306" r:id="rId14"/>
    <p:sldId id="307" r:id="rId15"/>
    <p:sldId id="308" r:id="rId16"/>
    <p:sldId id="309" r:id="rId17"/>
    <p:sldId id="310" r:id="rId18"/>
    <p:sldId id="335" r:id="rId19"/>
    <p:sldId id="357" r:id="rId20"/>
    <p:sldId id="356" r:id="rId21"/>
    <p:sldId id="359" r:id="rId22"/>
    <p:sldId id="358" r:id="rId23"/>
    <p:sldId id="360" r:id="rId24"/>
    <p:sldId id="352" r:id="rId25"/>
    <p:sldId id="361" r:id="rId26"/>
    <p:sldId id="353" r:id="rId27"/>
    <p:sldId id="283" r:id="rId28"/>
    <p:sldId id="354" r:id="rId29"/>
    <p:sldId id="312" r:id="rId30"/>
    <p:sldId id="286" r:id="rId31"/>
    <p:sldId id="328" r:id="rId32"/>
    <p:sldId id="314" r:id="rId33"/>
    <p:sldId id="342" r:id="rId34"/>
    <p:sldId id="329" r:id="rId35"/>
    <p:sldId id="260" r:id="rId36"/>
    <p:sldId id="332" r:id="rId37"/>
    <p:sldId id="333" r:id="rId38"/>
    <p:sldId id="261" r:id="rId39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1" autoAdjust="0"/>
  </p:normalViewPr>
  <p:slideViewPr>
    <p:cSldViewPr>
      <p:cViewPr varScale="1">
        <p:scale>
          <a:sx n="106" d="100"/>
          <a:sy n="106" d="100"/>
        </p:scale>
        <p:origin x="10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07D7C-3073-4CF0-9C03-49CE0CD77B7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D48B7181-F91D-4E9E-BA3F-8C04E8983B2C}" type="pres">
      <dgm:prSet presAssocID="{1FD07D7C-3073-4CF0-9C03-49CE0CD77B7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FE4E700-A570-4C30-AD61-15BBD75F9522}" type="presOf" srcId="{1FD07D7C-3073-4CF0-9C03-49CE0CD77B79}" destId="{D48B7181-F91D-4E9E-BA3F-8C04E8983B2C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C6E91E-83CD-4B97-853E-5FA545303412}" type="doc">
      <dgm:prSet loTypeId="urn:microsoft.com/office/officeart/2008/layout/LinedLis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DCBFE95E-80BE-4944-B153-91FCA1AF9690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性平三法之認識與事件之處理。</a:t>
          </a:r>
        </a:p>
      </dgm:t>
    </dgm:pt>
    <dgm:pt modelId="{3B8BF35E-3289-4665-84A7-B612554D516C}" type="parTrans" cxnId="{40A95D8F-B938-428A-A375-0CACD6D03DD5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3104AF-1749-48E1-BF11-F1CEF4693129}" type="sibTrans" cxnId="{40A95D8F-B938-428A-A375-0CACD6D03DD5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ED6482-F0AF-400C-8827-5DA9BF1F90FB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覺察及辨識權力差異關係。</a:t>
          </a:r>
        </a:p>
      </dgm:t>
    </dgm:pt>
    <dgm:pt modelId="{071DC8CF-EDBC-4359-A7FA-9B4E14D669DD}" type="parTrans" cxnId="{B4F55541-0BDF-4DAD-B4D0-B3393330CE06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805C6E-A303-412A-A6DE-EABD9423645D}" type="sibTrans" cxnId="{B4F55541-0BDF-4DAD-B4D0-B3393330CE06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FB26D1-95C1-41AF-9254-419ECA5C2AB6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性騷擾事件有效之糾正及補救措施。</a:t>
          </a:r>
        </a:p>
      </dgm:t>
    </dgm:pt>
    <dgm:pt modelId="{C1B8F662-1E37-4AB2-9C0E-BD2D93D567E7}" type="parTrans" cxnId="{EE96E64B-2119-4ED3-82F0-E7D4135AB504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A1F91E-E22E-428C-8D5F-FF5B0F06848D}" type="sibTrans" cxnId="{EE96E64B-2119-4ED3-82F0-E7D4135AB504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0C83DC-4D42-424C-B98F-EB847780BFAE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被害人協助及權益保障事宜。</a:t>
          </a:r>
        </a:p>
      </dgm:t>
    </dgm:pt>
    <dgm:pt modelId="{5F670EFE-FBED-4947-9566-46A8CE10C718}" type="parTrans" cxnId="{E8BEF91A-7AFB-42D6-8C21-A5CF171B1291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F5AF69-1DFC-44E4-AF42-5AC2E6A617B2}" type="sibTrans" cxnId="{E8BEF91A-7AFB-42D6-8C21-A5CF171B1291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94D362-7FAA-449A-8FED-75A77EA21B5C}">
      <dgm:prSet phldrT="[文字]" custT="1"/>
      <dgm:spPr/>
      <dgm:t>
        <a:bodyPr/>
        <a:lstStyle/>
        <a:p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所屬員工</a:t>
          </a:r>
        </a:p>
      </dgm:t>
    </dgm:pt>
    <dgm:pt modelId="{C28F616F-BBAE-4D76-9325-910111360054}" type="parTrans" cxnId="{4B5906E7-2DE5-4992-AA99-AE867DB2169C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528322-D592-46EF-B80A-02B00AEBA47B}" type="sibTrans" cxnId="{4B5906E7-2DE5-4992-AA99-AE867DB2169C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3454C9-763B-4DBE-A5F8-403A26581884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性別平等知能。</a:t>
          </a:r>
        </a:p>
      </dgm:t>
    </dgm:pt>
    <dgm:pt modelId="{5DFDD032-91AA-4219-A1A1-552D8D6FF454}" type="parTrans" cxnId="{3C5EC850-ABE3-4747-B639-7499749124AC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DE4588-DBCB-41DC-9F12-D274199998A0}" type="sibTrans" cxnId="{3C5EC850-ABE3-4747-B639-7499749124AC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4294E3-DDA5-4290-B2BE-8FE8E4028007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性騷擾基本概念、法令及防治。</a:t>
          </a:r>
        </a:p>
      </dgm:t>
    </dgm:pt>
    <dgm:pt modelId="{D54E2560-827B-4B45-A2FE-7B703600FCEB}" type="parTrans" cxnId="{B5C5357F-328A-4996-9F71-5BCDC0045532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903835-1DD1-4299-949F-D5C8AE5783B5}" type="sibTrans" cxnId="{B5C5357F-328A-4996-9F71-5BCDC0045532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041F5D-0E5C-4642-ACC2-389E1B074CF5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性騷擾申訴之流程及方式。</a:t>
          </a:r>
        </a:p>
      </dgm:t>
    </dgm:pt>
    <dgm:pt modelId="{201403E2-E744-40A3-B924-D40B3A712538}" type="parTrans" cxnId="{E9277254-D796-4DD4-9E69-1AF27984AAA7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C6C23F-36C1-403F-BC44-1D632969CE18}" type="sibTrans" cxnId="{E9277254-D796-4DD4-9E69-1AF27984AAA7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5E7E44-4096-47FA-AB6C-2140559B6566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其他與性騷擾防治有關之教育。</a:t>
          </a:r>
        </a:p>
      </dgm:t>
    </dgm:pt>
    <dgm:pt modelId="{927D33C2-960F-4F96-BD9A-9217FF04E0A9}" type="parTrans" cxnId="{D98A7F41-426E-424C-A35C-F6BFB56C0E6A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30A5B3-CC51-4B8E-81C5-D7FE8A02E715}" type="sibTrans" cxnId="{D98A7F41-426E-424C-A35C-F6BFB56C0E6A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46398D-6401-4401-8BD2-DEA1926CCE29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其他與性騷擾防治有關之教育。</a:t>
          </a:r>
        </a:p>
      </dgm:t>
    </dgm:pt>
    <dgm:pt modelId="{C5887351-D042-436A-9DF6-F6A4C0ACB4C5}" type="parTrans" cxnId="{C9FFE661-FA75-4C08-A466-80376348DDB1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1239D7-A6B7-4314-8BB4-AD21FB6FDB64}" type="sibTrans" cxnId="{C9FFE661-FA75-4C08-A466-80376348DDB1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8F42F9-A0F5-4BA4-B0A1-1D6666D59087}">
      <dgm:prSet phldrT="[文字]" custT="1"/>
      <dgm:spPr/>
      <dgm:t>
        <a:bodyPr/>
        <a:lstStyle/>
        <a:p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主管、性騷擾申訴事件之處理、調查及決議人員</a:t>
          </a:r>
        </a:p>
      </dgm:t>
    </dgm:pt>
    <dgm:pt modelId="{A5F4776F-546F-4F82-A0B8-7E7BB7B8F4E4}" type="parTrans" cxnId="{06D43D99-2B8F-4B25-9257-69DCF3392569}">
      <dgm:prSet/>
      <dgm:spPr/>
      <dgm:t>
        <a:bodyPr/>
        <a:lstStyle/>
        <a:p>
          <a:endParaRPr lang="zh-TW" altLang="en-US" sz="2000"/>
        </a:p>
      </dgm:t>
    </dgm:pt>
    <dgm:pt modelId="{74B7603C-A242-48CE-84D9-6C69AD3AC5AF}" type="sibTrans" cxnId="{06D43D99-2B8F-4B25-9257-69DCF3392569}">
      <dgm:prSet/>
      <dgm:spPr/>
      <dgm:t>
        <a:bodyPr/>
        <a:lstStyle/>
        <a:p>
          <a:endParaRPr lang="zh-TW" altLang="en-US" sz="2000"/>
        </a:p>
      </dgm:t>
    </dgm:pt>
    <dgm:pt modelId="{8C8ED3AC-EEF4-4F72-9377-9EBD9709C042}" type="pres">
      <dgm:prSet presAssocID="{A9C6E91E-83CD-4B97-853E-5FA545303412}" presName="vert0" presStyleCnt="0">
        <dgm:presLayoutVars>
          <dgm:dir/>
          <dgm:animOne val="branch"/>
          <dgm:animLvl val="lvl"/>
        </dgm:presLayoutVars>
      </dgm:prSet>
      <dgm:spPr/>
    </dgm:pt>
    <dgm:pt modelId="{3B5ACD79-E185-4B86-996F-1173CA705FB8}" type="pres">
      <dgm:prSet presAssocID="{B38F42F9-A0F5-4BA4-B0A1-1D6666D59087}" presName="thickLine" presStyleLbl="alignNode1" presStyleIdx="0" presStyleCnt="2"/>
      <dgm:spPr/>
    </dgm:pt>
    <dgm:pt modelId="{6286273D-44E5-448D-933E-CCF9D3C71949}" type="pres">
      <dgm:prSet presAssocID="{B38F42F9-A0F5-4BA4-B0A1-1D6666D59087}" presName="horz1" presStyleCnt="0"/>
      <dgm:spPr/>
    </dgm:pt>
    <dgm:pt modelId="{D526218D-A246-41D4-A29E-005646C047F7}" type="pres">
      <dgm:prSet presAssocID="{B38F42F9-A0F5-4BA4-B0A1-1D6666D59087}" presName="tx1" presStyleLbl="revTx" presStyleIdx="0" presStyleCnt="11"/>
      <dgm:spPr/>
    </dgm:pt>
    <dgm:pt modelId="{7E644FA6-F143-4429-BBDC-D45A89189988}" type="pres">
      <dgm:prSet presAssocID="{B38F42F9-A0F5-4BA4-B0A1-1D6666D59087}" presName="vert1" presStyleCnt="0"/>
      <dgm:spPr/>
    </dgm:pt>
    <dgm:pt modelId="{099A5B52-BB6D-4807-B7BC-3F8C83552E43}" type="pres">
      <dgm:prSet presAssocID="{DCBFE95E-80BE-4944-B153-91FCA1AF9690}" presName="vertSpace2a" presStyleCnt="0"/>
      <dgm:spPr/>
    </dgm:pt>
    <dgm:pt modelId="{67ABB71F-81F3-4021-9285-361B94BDDE73}" type="pres">
      <dgm:prSet presAssocID="{DCBFE95E-80BE-4944-B153-91FCA1AF9690}" presName="horz2" presStyleCnt="0"/>
      <dgm:spPr/>
    </dgm:pt>
    <dgm:pt modelId="{A4B9A6A1-8158-4BE2-924A-8E8D61A9F9DC}" type="pres">
      <dgm:prSet presAssocID="{DCBFE95E-80BE-4944-B153-91FCA1AF9690}" presName="horzSpace2" presStyleCnt="0"/>
      <dgm:spPr/>
    </dgm:pt>
    <dgm:pt modelId="{2CD5E7F3-3C34-4B03-9298-CFD662D534D4}" type="pres">
      <dgm:prSet presAssocID="{DCBFE95E-80BE-4944-B153-91FCA1AF9690}" presName="tx2" presStyleLbl="revTx" presStyleIdx="1" presStyleCnt="11"/>
      <dgm:spPr/>
    </dgm:pt>
    <dgm:pt modelId="{956A392B-124C-4979-978C-7C727BA3DF92}" type="pres">
      <dgm:prSet presAssocID="{DCBFE95E-80BE-4944-B153-91FCA1AF9690}" presName="vert2" presStyleCnt="0"/>
      <dgm:spPr/>
    </dgm:pt>
    <dgm:pt modelId="{071C2BBE-0DAE-4B02-A30F-5CD0DF03BE4D}" type="pres">
      <dgm:prSet presAssocID="{DCBFE95E-80BE-4944-B153-91FCA1AF9690}" presName="thinLine2b" presStyleLbl="callout" presStyleIdx="0" presStyleCnt="9"/>
      <dgm:spPr/>
    </dgm:pt>
    <dgm:pt modelId="{F65D2D12-63A7-4986-8A0F-31C99DF27030}" type="pres">
      <dgm:prSet presAssocID="{DCBFE95E-80BE-4944-B153-91FCA1AF9690}" presName="vertSpace2b" presStyleCnt="0"/>
      <dgm:spPr/>
    </dgm:pt>
    <dgm:pt modelId="{DD006981-6B58-4ECA-A64B-48256BC38710}" type="pres">
      <dgm:prSet presAssocID="{87ED6482-F0AF-400C-8827-5DA9BF1F90FB}" presName="horz2" presStyleCnt="0"/>
      <dgm:spPr/>
    </dgm:pt>
    <dgm:pt modelId="{628DF449-3D8B-4361-80E2-9873BDE1D3E6}" type="pres">
      <dgm:prSet presAssocID="{87ED6482-F0AF-400C-8827-5DA9BF1F90FB}" presName="horzSpace2" presStyleCnt="0"/>
      <dgm:spPr/>
    </dgm:pt>
    <dgm:pt modelId="{FF7599F1-A4EB-4F44-B564-6DD94F72F91D}" type="pres">
      <dgm:prSet presAssocID="{87ED6482-F0AF-400C-8827-5DA9BF1F90FB}" presName="tx2" presStyleLbl="revTx" presStyleIdx="2" presStyleCnt="11"/>
      <dgm:spPr/>
    </dgm:pt>
    <dgm:pt modelId="{6DA9F463-E008-4CBD-ADEA-5ED21088E138}" type="pres">
      <dgm:prSet presAssocID="{87ED6482-F0AF-400C-8827-5DA9BF1F90FB}" presName="vert2" presStyleCnt="0"/>
      <dgm:spPr/>
    </dgm:pt>
    <dgm:pt modelId="{AC271280-A4AF-407A-9A05-BDC52793F94C}" type="pres">
      <dgm:prSet presAssocID="{87ED6482-F0AF-400C-8827-5DA9BF1F90FB}" presName="thinLine2b" presStyleLbl="callout" presStyleIdx="1" presStyleCnt="9"/>
      <dgm:spPr/>
    </dgm:pt>
    <dgm:pt modelId="{7F116660-DFBC-41B5-9E83-563F8DDE9D90}" type="pres">
      <dgm:prSet presAssocID="{87ED6482-F0AF-400C-8827-5DA9BF1F90FB}" presName="vertSpace2b" presStyleCnt="0"/>
      <dgm:spPr/>
    </dgm:pt>
    <dgm:pt modelId="{E9650281-3622-4C9A-8BEC-CA446B5340AD}" type="pres">
      <dgm:prSet presAssocID="{8AFB26D1-95C1-41AF-9254-419ECA5C2AB6}" presName="horz2" presStyleCnt="0"/>
      <dgm:spPr/>
    </dgm:pt>
    <dgm:pt modelId="{860619EF-5FB2-4253-8068-E6ED3C1FFB99}" type="pres">
      <dgm:prSet presAssocID="{8AFB26D1-95C1-41AF-9254-419ECA5C2AB6}" presName="horzSpace2" presStyleCnt="0"/>
      <dgm:spPr/>
    </dgm:pt>
    <dgm:pt modelId="{163F099F-1C87-4745-8EA0-AC59DE4D808C}" type="pres">
      <dgm:prSet presAssocID="{8AFB26D1-95C1-41AF-9254-419ECA5C2AB6}" presName="tx2" presStyleLbl="revTx" presStyleIdx="3" presStyleCnt="11"/>
      <dgm:spPr/>
    </dgm:pt>
    <dgm:pt modelId="{AB421A23-BE77-471C-8371-ACB719DFAFB8}" type="pres">
      <dgm:prSet presAssocID="{8AFB26D1-95C1-41AF-9254-419ECA5C2AB6}" presName="vert2" presStyleCnt="0"/>
      <dgm:spPr/>
    </dgm:pt>
    <dgm:pt modelId="{C3A234A4-3876-4C30-9CCC-1E3408B8580C}" type="pres">
      <dgm:prSet presAssocID="{8AFB26D1-95C1-41AF-9254-419ECA5C2AB6}" presName="thinLine2b" presStyleLbl="callout" presStyleIdx="2" presStyleCnt="9"/>
      <dgm:spPr/>
    </dgm:pt>
    <dgm:pt modelId="{931BC5B3-DBA9-4A6E-8B77-13A7A20D48F2}" type="pres">
      <dgm:prSet presAssocID="{8AFB26D1-95C1-41AF-9254-419ECA5C2AB6}" presName="vertSpace2b" presStyleCnt="0"/>
      <dgm:spPr/>
    </dgm:pt>
    <dgm:pt modelId="{A97E1198-66C4-41F3-A114-15968B7DB204}" type="pres">
      <dgm:prSet presAssocID="{0A0C83DC-4D42-424C-B98F-EB847780BFAE}" presName="horz2" presStyleCnt="0"/>
      <dgm:spPr/>
    </dgm:pt>
    <dgm:pt modelId="{BB65C2F6-34EF-45E3-97A3-C49545A837BD}" type="pres">
      <dgm:prSet presAssocID="{0A0C83DC-4D42-424C-B98F-EB847780BFAE}" presName="horzSpace2" presStyleCnt="0"/>
      <dgm:spPr/>
    </dgm:pt>
    <dgm:pt modelId="{5E6E640B-CDB3-4225-928E-30F07CF94CE7}" type="pres">
      <dgm:prSet presAssocID="{0A0C83DC-4D42-424C-B98F-EB847780BFAE}" presName="tx2" presStyleLbl="revTx" presStyleIdx="4" presStyleCnt="11"/>
      <dgm:spPr/>
    </dgm:pt>
    <dgm:pt modelId="{6D0358FD-4C50-4AFB-97AA-6516895EFD3C}" type="pres">
      <dgm:prSet presAssocID="{0A0C83DC-4D42-424C-B98F-EB847780BFAE}" presName="vert2" presStyleCnt="0"/>
      <dgm:spPr/>
    </dgm:pt>
    <dgm:pt modelId="{B8367650-39C4-4207-B24C-525BF9F9DA6F}" type="pres">
      <dgm:prSet presAssocID="{0A0C83DC-4D42-424C-B98F-EB847780BFAE}" presName="thinLine2b" presStyleLbl="callout" presStyleIdx="3" presStyleCnt="9"/>
      <dgm:spPr/>
    </dgm:pt>
    <dgm:pt modelId="{71352DDB-9E8E-4B84-8637-BE00E11B9E1B}" type="pres">
      <dgm:prSet presAssocID="{0A0C83DC-4D42-424C-B98F-EB847780BFAE}" presName="vertSpace2b" presStyleCnt="0"/>
      <dgm:spPr/>
    </dgm:pt>
    <dgm:pt modelId="{CCA52DF5-7A99-4B3A-AE5D-393A4E6B9284}" type="pres">
      <dgm:prSet presAssocID="{E846398D-6401-4401-8BD2-DEA1926CCE29}" presName="horz2" presStyleCnt="0"/>
      <dgm:spPr/>
    </dgm:pt>
    <dgm:pt modelId="{280E964D-46F2-4B5F-9EC1-9FADEA7B4339}" type="pres">
      <dgm:prSet presAssocID="{E846398D-6401-4401-8BD2-DEA1926CCE29}" presName="horzSpace2" presStyleCnt="0"/>
      <dgm:spPr/>
    </dgm:pt>
    <dgm:pt modelId="{E4FEAD31-8E76-42C0-A289-95FDA46FF7E2}" type="pres">
      <dgm:prSet presAssocID="{E846398D-6401-4401-8BD2-DEA1926CCE29}" presName="tx2" presStyleLbl="revTx" presStyleIdx="5" presStyleCnt="11"/>
      <dgm:spPr/>
    </dgm:pt>
    <dgm:pt modelId="{6FE7A930-481F-45BF-AFCB-9EA203A17319}" type="pres">
      <dgm:prSet presAssocID="{E846398D-6401-4401-8BD2-DEA1926CCE29}" presName="vert2" presStyleCnt="0"/>
      <dgm:spPr/>
    </dgm:pt>
    <dgm:pt modelId="{8D906F05-7523-41E4-8D08-4F472A535902}" type="pres">
      <dgm:prSet presAssocID="{E846398D-6401-4401-8BD2-DEA1926CCE29}" presName="thinLine2b" presStyleLbl="callout" presStyleIdx="4" presStyleCnt="9"/>
      <dgm:spPr/>
    </dgm:pt>
    <dgm:pt modelId="{0FDD36E6-26A3-4A12-8C35-D3C4502B7F9F}" type="pres">
      <dgm:prSet presAssocID="{E846398D-6401-4401-8BD2-DEA1926CCE29}" presName="vertSpace2b" presStyleCnt="0"/>
      <dgm:spPr/>
    </dgm:pt>
    <dgm:pt modelId="{315CBC94-67AA-4052-A6F2-089EA3E1682B}" type="pres">
      <dgm:prSet presAssocID="{B294D362-7FAA-449A-8FED-75A77EA21B5C}" presName="thickLine" presStyleLbl="alignNode1" presStyleIdx="1" presStyleCnt="2"/>
      <dgm:spPr/>
    </dgm:pt>
    <dgm:pt modelId="{7ED83E0F-A155-47BD-A074-FB618636BC07}" type="pres">
      <dgm:prSet presAssocID="{B294D362-7FAA-449A-8FED-75A77EA21B5C}" presName="horz1" presStyleCnt="0"/>
      <dgm:spPr/>
    </dgm:pt>
    <dgm:pt modelId="{A089F50B-3728-420A-969E-8BE66B4DA6AA}" type="pres">
      <dgm:prSet presAssocID="{B294D362-7FAA-449A-8FED-75A77EA21B5C}" presName="tx1" presStyleLbl="revTx" presStyleIdx="6" presStyleCnt="11"/>
      <dgm:spPr/>
    </dgm:pt>
    <dgm:pt modelId="{52531608-9742-4B26-816A-4CB00281CBAC}" type="pres">
      <dgm:prSet presAssocID="{B294D362-7FAA-449A-8FED-75A77EA21B5C}" presName="vert1" presStyleCnt="0"/>
      <dgm:spPr/>
    </dgm:pt>
    <dgm:pt modelId="{F1305525-EF45-450B-B3AD-ACADB0264729}" type="pres">
      <dgm:prSet presAssocID="{003454C9-763B-4DBE-A5F8-403A26581884}" presName="vertSpace2a" presStyleCnt="0"/>
      <dgm:spPr/>
    </dgm:pt>
    <dgm:pt modelId="{4B6A38CB-ED79-4467-AD35-313BE474F197}" type="pres">
      <dgm:prSet presAssocID="{003454C9-763B-4DBE-A5F8-403A26581884}" presName="horz2" presStyleCnt="0"/>
      <dgm:spPr/>
    </dgm:pt>
    <dgm:pt modelId="{BC8ADB46-D285-4395-A5F3-58ED6FEF967E}" type="pres">
      <dgm:prSet presAssocID="{003454C9-763B-4DBE-A5F8-403A26581884}" presName="horzSpace2" presStyleCnt="0"/>
      <dgm:spPr/>
    </dgm:pt>
    <dgm:pt modelId="{0E285908-AFD4-435F-A54A-BBE7A8066EF4}" type="pres">
      <dgm:prSet presAssocID="{003454C9-763B-4DBE-A5F8-403A26581884}" presName="tx2" presStyleLbl="revTx" presStyleIdx="7" presStyleCnt="11"/>
      <dgm:spPr/>
    </dgm:pt>
    <dgm:pt modelId="{31024C1E-DD91-4F77-8680-E31589B35AB0}" type="pres">
      <dgm:prSet presAssocID="{003454C9-763B-4DBE-A5F8-403A26581884}" presName="vert2" presStyleCnt="0"/>
      <dgm:spPr/>
    </dgm:pt>
    <dgm:pt modelId="{261B6DCC-FE89-4FC6-BB90-EE09D7A5E014}" type="pres">
      <dgm:prSet presAssocID="{003454C9-763B-4DBE-A5F8-403A26581884}" presName="thinLine2b" presStyleLbl="callout" presStyleIdx="5" presStyleCnt="9"/>
      <dgm:spPr/>
    </dgm:pt>
    <dgm:pt modelId="{C5670964-DED8-4EB4-92E2-33D4C9980CA4}" type="pres">
      <dgm:prSet presAssocID="{003454C9-763B-4DBE-A5F8-403A26581884}" presName="vertSpace2b" presStyleCnt="0"/>
      <dgm:spPr/>
    </dgm:pt>
    <dgm:pt modelId="{5B1788B1-8F59-425A-8534-865A1B3C933B}" type="pres">
      <dgm:prSet presAssocID="{284294E3-DDA5-4290-B2BE-8FE8E4028007}" presName="horz2" presStyleCnt="0"/>
      <dgm:spPr/>
    </dgm:pt>
    <dgm:pt modelId="{1B8ADD58-13A1-4B5B-B5F6-C7A6A7E6E0E7}" type="pres">
      <dgm:prSet presAssocID="{284294E3-DDA5-4290-B2BE-8FE8E4028007}" presName="horzSpace2" presStyleCnt="0"/>
      <dgm:spPr/>
    </dgm:pt>
    <dgm:pt modelId="{6DE4EF8D-8ABD-4919-A5FC-4FFD13F1668A}" type="pres">
      <dgm:prSet presAssocID="{284294E3-DDA5-4290-B2BE-8FE8E4028007}" presName="tx2" presStyleLbl="revTx" presStyleIdx="8" presStyleCnt="11"/>
      <dgm:spPr/>
    </dgm:pt>
    <dgm:pt modelId="{5D152958-2065-4119-BD3E-1640B5D30E05}" type="pres">
      <dgm:prSet presAssocID="{284294E3-DDA5-4290-B2BE-8FE8E4028007}" presName="vert2" presStyleCnt="0"/>
      <dgm:spPr/>
    </dgm:pt>
    <dgm:pt modelId="{ECE66344-8A72-4C58-878F-5F0C934286CB}" type="pres">
      <dgm:prSet presAssocID="{284294E3-DDA5-4290-B2BE-8FE8E4028007}" presName="thinLine2b" presStyleLbl="callout" presStyleIdx="6" presStyleCnt="9"/>
      <dgm:spPr/>
    </dgm:pt>
    <dgm:pt modelId="{55F04E5E-5842-4C21-AC29-A43023BEB65D}" type="pres">
      <dgm:prSet presAssocID="{284294E3-DDA5-4290-B2BE-8FE8E4028007}" presName="vertSpace2b" presStyleCnt="0"/>
      <dgm:spPr/>
    </dgm:pt>
    <dgm:pt modelId="{74FB3943-F331-4815-8123-094A08112D36}" type="pres">
      <dgm:prSet presAssocID="{BF041F5D-0E5C-4642-ACC2-389E1B074CF5}" presName="horz2" presStyleCnt="0"/>
      <dgm:spPr/>
    </dgm:pt>
    <dgm:pt modelId="{86D9BDAB-9083-40E0-88D4-D42895977DD0}" type="pres">
      <dgm:prSet presAssocID="{BF041F5D-0E5C-4642-ACC2-389E1B074CF5}" presName="horzSpace2" presStyleCnt="0"/>
      <dgm:spPr/>
    </dgm:pt>
    <dgm:pt modelId="{682A4568-EFE2-4422-9BCC-2D4D8C8D8316}" type="pres">
      <dgm:prSet presAssocID="{BF041F5D-0E5C-4642-ACC2-389E1B074CF5}" presName="tx2" presStyleLbl="revTx" presStyleIdx="9" presStyleCnt="11"/>
      <dgm:spPr/>
    </dgm:pt>
    <dgm:pt modelId="{7A991590-9CCA-47E0-978F-723AC9C379CD}" type="pres">
      <dgm:prSet presAssocID="{BF041F5D-0E5C-4642-ACC2-389E1B074CF5}" presName="vert2" presStyleCnt="0"/>
      <dgm:spPr/>
    </dgm:pt>
    <dgm:pt modelId="{AE079270-E347-4409-B85D-26CD7ED00824}" type="pres">
      <dgm:prSet presAssocID="{BF041F5D-0E5C-4642-ACC2-389E1B074CF5}" presName="thinLine2b" presStyleLbl="callout" presStyleIdx="7" presStyleCnt="9"/>
      <dgm:spPr/>
    </dgm:pt>
    <dgm:pt modelId="{D283D4CC-CC0F-41EE-8704-E10CDC73122A}" type="pres">
      <dgm:prSet presAssocID="{BF041F5D-0E5C-4642-ACC2-389E1B074CF5}" presName="vertSpace2b" presStyleCnt="0"/>
      <dgm:spPr/>
    </dgm:pt>
    <dgm:pt modelId="{3E5916F2-4FA7-4D54-8D12-E591456ED056}" type="pres">
      <dgm:prSet presAssocID="{455E7E44-4096-47FA-AB6C-2140559B6566}" presName="horz2" presStyleCnt="0"/>
      <dgm:spPr/>
    </dgm:pt>
    <dgm:pt modelId="{6B9E0DBE-F6A5-4274-A08A-BA2BF9B7222E}" type="pres">
      <dgm:prSet presAssocID="{455E7E44-4096-47FA-AB6C-2140559B6566}" presName="horzSpace2" presStyleCnt="0"/>
      <dgm:spPr/>
    </dgm:pt>
    <dgm:pt modelId="{8BEFB593-AA5F-4571-87B1-7D87929A26DC}" type="pres">
      <dgm:prSet presAssocID="{455E7E44-4096-47FA-AB6C-2140559B6566}" presName="tx2" presStyleLbl="revTx" presStyleIdx="10" presStyleCnt="11"/>
      <dgm:spPr/>
    </dgm:pt>
    <dgm:pt modelId="{CA319A5E-98C3-4F5B-A0F4-B5E9E248C402}" type="pres">
      <dgm:prSet presAssocID="{455E7E44-4096-47FA-AB6C-2140559B6566}" presName="vert2" presStyleCnt="0"/>
      <dgm:spPr/>
    </dgm:pt>
    <dgm:pt modelId="{61EF25F0-2670-4C07-975A-BFACB6BEFA24}" type="pres">
      <dgm:prSet presAssocID="{455E7E44-4096-47FA-AB6C-2140559B6566}" presName="thinLine2b" presStyleLbl="callout" presStyleIdx="8" presStyleCnt="9"/>
      <dgm:spPr/>
    </dgm:pt>
    <dgm:pt modelId="{A0A420C4-5029-497B-B328-6731F4F871DB}" type="pres">
      <dgm:prSet presAssocID="{455E7E44-4096-47FA-AB6C-2140559B6566}" presName="vertSpace2b" presStyleCnt="0"/>
      <dgm:spPr/>
    </dgm:pt>
  </dgm:ptLst>
  <dgm:cxnLst>
    <dgm:cxn modelId="{F63EFA0B-0637-4945-9C3C-4244DB9D9397}" type="presOf" srcId="{003454C9-763B-4DBE-A5F8-403A26581884}" destId="{0E285908-AFD4-435F-A54A-BBE7A8066EF4}" srcOrd="0" destOrd="0" presId="urn:microsoft.com/office/officeart/2008/layout/LinedList"/>
    <dgm:cxn modelId="{E8BEF91A-7AFB-42D6-8C21-A5CF171B1291}" srcId="{B38F42F9-A0F5-4BA4-B0A1-1D6666D59087}" destId="{0A0C83DC-4D42-424C-B98F-EB847780BFAE}" srcOrd="3" destOrd="0" parTransId="{5F670EFE-FBED-4947-9566-46A8CE10C718}" sibTransId="{CAF5AF69-1DFC-44E4-AF42-5AC2E6A617B2}"/>
    <dgm:cxn modelId="{B0F12961-61B2-460B-BF7D-4EB9CDC40B73}" type="presOf" srcId="{BF041F5D-0E5C-4642-ACC2-389E1B074CF5}" destId="{682A4568-EFE2-4422-9BCC-2D4D8C8D8316}" srcOrd="0" destOrd="0" presId="urn:microsoft.com/office/officeart/2008/layout/LinedList"/>
    <dgm:cxn modelId="{B4F55541-0BDF-4DAD-B4D0-B3393330CE06}" srcId="{B38F42F9-A0F5-4BA4-B0A1-1D6666D59087}" destId="{87ED6482-F0AF-400C-8827-5DA9BF1F90FB}" srcOrd="1" destOrd="0" parTransId="{071DC8CF-EDBC-4359-A7FA-9B4E14D669DD}" sibTransId="{7D805C6E-A303-412A-A6DE-EABD9423645D}"/>
    <dgm:cxn modelId="{D98A7F41-426E-424C-A35C-F6BFB56C0E6A}" srcId="{B294D362-7FAA-449A-8FED-75A77EA21B5C}" destId="{455E7E44-4096-47FA-AB6C-2140559B6566}" srcOrd="3" destOrd="0" parTransId="{927D33C2-960F-4F96-BD9A-9217FF04E0A9}" sibTransId="{5D30A5B3-CC51-4B8E-81C5-D7FE8A02E715}"/>
    <dgm:cxn modelId="{C9FFE661-FA75-4C08-A466-80376348DDB1}" srcId="{B38F42F9-A0F5-4BA4-B0A1-1D6666D59087}" destId="{E846398D-6401-4401-8BD2-DEA1926CCE29}" srcOrd="4" destOrd="0" parTransId="{C5887351-D042-436A-9DF6-F6A4C0ACB4C5}" sibTransId="{781239D7-A6B7-4314-8BB4-AD21FB6FDB64}"/>
    <dgm:cxn modelId="{4D32E444-5F7E-46B0-A80B-CC4575BD5AA4}" type="presOf" srcId="{B294D362-7FAA-449A-8FED-75A77EA21B5C}" destId="{A089F50B-3728-420A-969E-8BE66B4DA6AA}" srcOrd="0" destOrd="0" presId="urn:microsoft.com/office/officeart/2008/layout/LinedList"/>
    <dgm:cxn modelId="{29777048-9AC5-4B44-8F58-856108549456}" type="presOf" srcId="{A9C6E91E-83CD-4B97-853E-5FA545303412}" destId="{8C8ED3AC-EEF4-4F72-9377-9EBD9709C042}" srcOrd="0" destOrd="0" presId="urn:microsoft.com/office/officeart/2008/layout/LinedList"/>
    <dgm:cxn modelId="{EE96E64B-2119-4ED3-82F0-E7D4135AB504}" srcId="{B38F42F9-A0F5-4BA4-B0A1-1D6666D59087}" destId="{8AFB26D1-95C1-41AF-9254-419ECA5C2AB6}" srcOrd="2" destOrd="0" parTransId="{C1B8F662-1E37-4AB2-9C0E-BD2D93D567E7}" sibTransId="{68A1F91E-E22E-428C-8D5F-FF5B0F06848D}"/>
    <dgm:cxn modelId="{3C5EC850-ABE3-4747-B639-7499749124AC}" srcId="{B294D362-7FAA-449A-8FED-75A77EA21B5C}" destId="{003454C9-763B-4DBE-A5F8-403A26581884}" srcOrd="0" destOrd="0" parTransId="{5DFDD032-91AA-4219-A1A1-552D8D6FF454}" sibTransId="{D8DE4588-DBCB-41DC-9F12-D274199998A0}"/>
    <dgm:cxn modelId="{823F0154-0340-4289-AAD5-17988AC07C22}" type="presOf" srcId="{DCBFE95E-80BE-4944-B153-91FCA1AF9690}" destId="{2CD5E7F3-3C34-4B03-9298-CFD662D534D4}" srcOrd="0" destOrd="0" presId="urn:microsoft.com/office/officeart/2008/layout/LinedList"/>
    <dgm:cxn modelId="{E9277254-D796-4DD4-9E69-1AF27984AAA7}" srcId="{B294D362-7FAA-449A-8FED-75A77EA21B5C}" destId="{BF041F5D-0E5C-4642-ACC2-389E1B074CF5}" srcOrd="2" destOrd="0" parTransId="{201403E2-E744-40A3-B924-D40B3A712538}" sibTransId="{FDC6C23F-36C1-403F-BC44-1D632969CE18}"/>
    <dgm:cxn modelId="{B5C5357F-328A-4996-9F71-5BCDC0045532}" srcId="{B294D362-7FAA-449A-8FED-75A77EA21B5C}" destId="{284294E3-DDA5-4290-B2BE-8FE8E4028007}" srcOrd="1" destOrd="0" parTransId="{D54E2560-827B-4B45-A2FE-7B703600FCEB}" sibTransId="{3F903835-1DD1-4299-949F-D5C8AE5783B5}"/>
    <dgm:cxn modelId="{04FA3188-177E-4406-BF5B-5A181945DDA2}" type="presOf" srcId="{8AFB26D1-95C1-41AF-9254-419ECA5C2AB6}" destId="{163F099F-1C87-4745-8EA0-AC59DE4D808C}" srcOrd="0" destOrd="0" presId="urn:microsoft.com/office/officeart/2008/layout/LinedList"/>
    <dgm:cxn modelId="{40A95D8F-B938-428A-A375-0CACD6D03DD5}" srcId="{B38F42F9-A0F5-4BA4-B0A1-1D6666D59087}" destId="{DCBFE95E-80BE-4944-B153-91FCA1AF9690}" srcOrd="0" destOrd="0" parTransId="{3B8BF35E-3289-4665-84A7-B612554D516C}" sibTransId="{913104AF-1749-48E1-BF11-F1CEF4693129}"/>
    <dgm:cxn modelId="{06D43D99-2B8F-4B25-9257-69DCF3392569}" srcId="{A9C6E91E-83CD-4B97-853E-5FA545303412}" destId="{B38F42F9-A0F5-4BA4-B0A1-1D6666D59087}" srcOrd="0" destOrd="0" parTransId="{A5F4776F-546F-4F82-A0B8-7E7BB7B8F4E4}" sibTransId="{74B7603C-A242-48CE-84D9-6C69AD3AC5AF}"/>
    <dgm:cxn modelId="{3E23D4A7-D914-4129-A1CA-F04677C3FB32}" type="presOf" srcId="{87ED6482-F0AF-400C-8827-5DA9BF1F90FB}" destId="{FF7599F1-A4EB-4F44-B564-6DD94F72F91D}" srcOrd="0" destOrd="0" presId="urn:microsoft.com/office/officeart/2008/layout/LinedList"/>
    <dgm:cxn modelId="{874DECAD-72C4-4C92-8FC1-83EC1EA76ABD}" type="presOf" srcId="{E846398D-6401-4401-8BD2-DEA1926CCE29}" destId="{E4FEAD31-8E76-42C0-A289-95FDA46FF7E2}" srcOrd="0" destOrd="0" presId="urn:microsoft.com/office/officeart/2008/layout/LinedList"/>
    <dgm:cxn modelId="{BF92F2AF-A92E-4D0E-802B-BA94B4B8D115}" type="presOf" srcId="{B38F42F9-A0F5-4BA4-B0A1-1D6666D59087}" destId="{D526218D-A246-41D4-A29E-005646C047F7}" srcOrd="0" destOrd="0" presId="urn:microsoft.com/office/officeart/2008/layout/LinedList"/>
    <dgm:cxn modelId="{4C87ABD2-BB80-4374-ABC5-488BCB16C4BD}" type="presOf" srcId="{0A0C83DC-4D42-424C-B98F-EB847780BFAE}" destId="{5E6E640B-CDB3-4225-928E-30F07CF94CE7}" srcOrd="0" destOrd="0" presId="urn:microsoft.com/office/officeart/2008/layout/LinedList"/>
    <dgm:cxn modelId="{C8703AE0-FAAA-401F-B1A0-5469C0209A11}" type="presOf" srcId="{284294E3-DDA5-4290-B2BE-8FE8E4028007}" destId="{6DE4EF8D-8ABD-4919-A5FC-4FFD13F1668A}" srcOrd="0" destOrd="0" presId="urn:microsoft.com/office/officeart/2008/layout/LinedList"/>
    <dgm:cxn modelId="{4B5906E7-2DE5-4992-AA99-AE867DB2169C}" srcId="{A9C6E91E-83CD-4B97-853E-5FA545303412}" destId="{B294D362-7FAA-449A-8FED-75A77EA21B5C}" srcOrd="1" destOrd="0" parTransId="{C28F616F-BBAE-4D76-9325-910111360054}" sibTransId="{CD528322-D592-46EF-B80A-02B00AEBA47B}"/>
    <dgm:cxn modelId="{E6AD80F3-BCB9-4384-A5E7-1AE9D0085ABC}" type="presOf" srcId="{455E7E44-4096-47FA-AB6C-2140559B6566}" destId="{8BEFB593-AA5F-4571-87B1-7D87929A26DC}" srcOrd="0" destOrd="0" presId="urn:microsoft.com/office/officeart/2008/layout/LinedList"/>
    <dgm:cxn modelId="{910421BB-56E6-4DFC-AFDF-C3983061708C}" type="presParOf" srcId="{8C8ED3AC-EEF4-4F72-9377-9EBD9709C042}" destId="{3B5ACD79-E185-4B86-996F-1173CA705FB8}" srcOrd="0" destOrd="0" presId="urn:microsoft.com/office/officeart/2008/layout/LinedList"/>
    <dgm:cxn modelId="{51A7DF60-6B51-460F-895B-7C3022D3E3CD}" type="presParOf" srcId="{8C8ED3AC-EEF4-4F72-9377-9EBD9709C042}" destId="{6286273D-44E5-448D-933E-CCF9D3C71949}" srcOrd="1" destOrd="0" presId="urn:microsoft.com/office/officeart/2008/layout/LinedList"/>
    <dgm:cxn modelId="{CB2E3B30-8EBF-4E12-884F-076F284AF7BA}" type="presParOf" srcId="{6286273D-44E5-448D-933E-CCF9D3C71949}" destId="{D526218D-A246-41D4-A29E-005646C047F7}" srcOrd="0" destOrd="0" presId="urn:microsoft.com/office/officeart/2008/layout/LinedList"/>
    <dgm:cxn modelId="{D3431773-3B72-4737-B63C-1DF73A852789}" type="presParOf" srcId="{6286273D-44E5-448D-933E-CCF9D3C71949}" destId="{7E644FA6-F143-4429-BBDC-D45A89189988}" srcOrd="1" destOrd="0" presId="urn:microsoft.com/office/officeart/2008/layout/LinedList"/>
    <dgm:cxn modelId="{91D64512-3620-44E8-872C-08377560C33F}" type="presParOf" srcId="{7E644FA6-F143-4429-BBDC-D45A89189988}" destId="{099A5B52-BB6D-4807-B7BC-3F8C83552E43}" srcOrd="0" destOrd="0" presId="urn:microsoft.com/office/officeart/2008/layout/LinedList"/>
    <dgm:cxn modelId="{1085332D-C111-4DC8-B572-76401A8AD9E4}" type="presParOf" srcId="{7E644FA6-F143-4429-BBDC-D45A89189988}" destId="{67ABB71F-81F3-4021-9285-361B94BDDE73}" srcOrd="1" destOrd="0" presId="urn:microsoft.com/office/officeart/2008/layout/LinedList"/>
    <dgm:cxn modelId="{FBD06FC4-7218-42B1-AEBA-B1FF117DCAEB}" type="presParOf" srcId="{67ABB71F-81F3-4021-9285-361B94BDDE73}" destId="{A4B9A6A1-8158-4BE2-924A-8E8D61A9F9DC}" srcOrd="0" destOrd="0" presId="urn:microsoft.com/office/officeart/2008/layout/LinedList"/>
    <dgm:cxn modelId="{74652A46-2252-4673-A52E-3C2EFFD7A798}" type="presParOf" srcId="{67ABB71F-81F3-4021-9285-361B94BDDE73}" destId="{2CD5E7F3-3C34-4B03-9298-CFD662D534D4}" srcOrd="1" destOrd="0" presId="urn:microsoft.com/office/officeart/2008/layout/LinedList"/>
    <dgm:cxn modelId="{07F0B8BC-E8E6-416D-B9F6-9C46316210E6}" type="presParOf" srcId="{67ABB71F-81F3-4021-9285-361B94BDDE73}" destId="{956A392B-124C-4979-978C-7C727BA3DF92}" srcOrd="2" destOrd="0" presId="urn:microsoft.com/office/officeart/2008/layout/LinedList"/>
    <dgm:cxn modelId="{F8AD4410-8374-4631-930D-26634303A9CB}" type="presParOf" srcId="{7E644FA6-F143-4429-BBDC-D45A89189988}" destId="{071C2BBE-0DAE-4B02-A30F-5CD0DF03BE4D}" srcOrd="2" destOrd="0" presId="urn:microsoft.com/office/officeart/2008/layout/LinedList"/>
    <dgm:cxn modelId="{0DC753AA-9202-4DD3-8C58-E36E1935644A}" type="presParOf" srcId="{7E644FA6-F143-4429-BBDC-D45A89189988}" destId="{F65D2D12-63A7-4986-8A0F-31C99DF27030}" srcOrd="3" destOrd="0" presId="urn:microsoft.com/office/officeart/2008/layout/LinedList"/>
    <dgm:cxn modelId="{83B7B378-5746-4330-A54D-A80F22863758}" type="presParOf" srcId="{7E644FA6-F143-4429-BBDC-D45A89189988}" destId="{DD006981-6B58-4ECA-A64B-48256BC38710}" srcOrd="4" destOrd="0" presId="urn:microsoft.com/office/officeart/2008/layout/LinedList"/>
    <dgm:cxn modelId="{FD80ADD7-FB30-4C45-8BCA-5CFD7F6FE463}" type="presParOf" srcId="{DD006981-6B58-4ECA-A64B-48256BC38710}" destId="{628DF449-3D8B-4361-80E2-9873BDE1D3E6}" srcOrd="0" destOrd="0" presId="urn:microsoft.com/office/officeart/2008/layout/LinedList"/>
    <dgm:cxn modelId="{1424BDEE-054A-4FBE-94C7-D0E60BE29DF5}" type="presParOf" srcId="{DD006981-6B58-4ECA-A64B-48256BC38710}" destId="{FF7599F1-A4EB-4F44-B564-6DD94F72F91D}" srcOrd="1" destOrd="0" presId="urn:microsoft.com/office/officeart/2008/layout/LinedList"/>
    <dgm:cxn modelId="{4216C559-E0A0-4557-882D-3D79A14DA306}" type="presParOf" srcId="{DD006981-6B58-4ECA-A64B-48256BC38710}" destId="{6DA9F463-E008-4CBD-ADEA-5ED21088E138}" srcOrd="2" destOrd="0" presId="urn:microsoft.com/office/officeart/2008/layout/LinedList"/>
    <dgm:cxn modelId="{D3777F66-BB32-47E1-9BED-24543C3B480D}" type="presParOf" srcId="{7E644FA6-F143-4429-BBDC-D45A89189988}" destId="{AC271280-A4AF-407A-9A05-BDC52793F94C}" srcOrd="5" destOrd="0" presId="urn:microsoft.com/office/officeart/2008/layout/LinedList"/>
    <dgm:cxn modelId="{8B665FCC-B5E1-4AB5-B758-322E74FF8BFA}" type="presParOf" srcId="{7E644FA6-F143-4429-BBDC-D45A89189988}" destId="{7F116660-DFBC-41B5-9E83-563F8DDE9D90}" srcOrd="6" destOrd="0" presId="urn:microsoft.com/office/officeart/2008/layout/LinedList"/>
    <dgm:cxn modelId="{0B9DD1EA-DEBA-4C91-8232-96CFF86BF68F}" type="presParOf" srcId="{7E644FA6-F143-4429-BBDC-D45A89189988}" destId="{E9650281-3622-4C9A-8BEC-CA446B5340AD}" srcOrd="7" destOrd="0" presId="urn:microsoft.com/office/officeart/2008/layout/LinedList"/>
    <dgm:cxn modelId="{3F6B68DA-3E84-4ED5-B511-E55085D141E9}" type="presParOf" srcId="{E9650281-3622-4C9A-8BEC-CA446B5340AD}" destId="{860619EF-5FB2-4253-8068-E6ED3C1FFB99}" srcOrd="0" destOrd="0" presId="urn:microsoft.com/office/officeart/2008/layout/LinedList"/>
    <dgm:cxn modelId="{029D60CD-5012-40EF-BA44-13C9FC8F4823}" type="presParOf" srcId="{E9650281-3622-4C9A-8BEC-CA446B5340AD}" destId="{163F099F-1C87-4745-8EA0-AC59DE4D808C}" srcOrd="1" destOrd="0" presId="urn:microsoft.com/office/officeart/2008/layout/LinedList"/>
    <dgm:cxn modelId="{EF0C01A0-74EF-4BE2-9187-8735106DB1DD}" type="presParOf" srcId="{E9650281-3622-4C9A-8BEC-CA446B5340AD}" destId="{AB421A23-BE77-471C-8371-ACB719DFAFB8}" srcOrd="2" destOrd="0" presId="urn:microsoft.com/office/officeart/2008/layout/LinedList"/>
    <dgm:cxn modelId="{68C08425-AC1A-4309-980D-F4E7F6E1FE06}" type="presParOf" srcId="{7E644FA6-F143-4429-BBDC-D45A89189988}" destId="{C3A234A4-3876-4C30-9CCC-1E3408B8580C}" srcOrd="8" destOrd="0" presId="urn:microsoft.com/office/officeart/2008/layout/LinedList"/>
    <dgm:cxn modelId="{D5949712-1CF8-4EF4-9AA5-D51ACE606617}" type="presParOf" srcId="{7E644FA6-F143-4429-BBDC-D45A89189988}" destId="{931BC5B3-DBA9-4A6E-8B77-13A7A20D48F2}" srcOrd="9" destOrd="0" presId="urn:microsoft.com/office/officeart/2008/layout/LinedList"/>
    <dgm:cxn modelId="{F7797CC4-8868-4F22-B775-7665524ED0AE}" type="presParOf" srcId="{7E644FA6-F143-4429-BBDC-D45A89189988}" destId="{A97E1198-66C4-41F3-A114-15968B7DB204}" srcOrd="10" destOrd="0" presId="urn:microsoft.com/office/officeart/2008/layout/LinedList"/>
    <dgm:cxn modelId="{6982EFE7-D311-4CFD-82B4-84043444C151}" type="presParOf" srcId="{A97E1198-66C4-41F3-A114-15968B7DB204}" destId="{BB65C2F6-34EF-45E3-97A3-C49545A837BD}" srcOrd="0" destOrd="0" presId="urn:microsoft.com/office/officeart/2008/layout/LinedList"/>
    <dgm:cxn modelId="{912418D7-F025-4657-87C6-8B5319EE04BD}" type="presParOf" srcId="{A97E1198-66C4-41F3-A114-15968B7DB204}" destId="{5E6E640B-CDB3-4225-928E-30F07CF94CE7}" srcOrd="1" destOrd="0" presId="urn:microsoft.com/office/officeart/2008/layout/LinedList"/>
    <dgm:cxn modelId="{FBE3CBF7-1AA2-4836-B828-959067FD0629}" type="presParOf" srcId="{A97E1198-66C4-41F3-A114-15968B7DB204}" destId="{6D0358FD-4C50-4AFB-97AA-6516895EFD3C}" srcOrd="2" destOrd="0" presId="urn:microsoft.com/office/officeart/2008/layout/LinedList"/>
    <dgm:cxn modelId="{11C6DFEC-E131-408D-A162-BD21DDB95247}" type="presParOf" srcId="{7E644FA6-F143-4429-BBDC-D45A89189988}" destId="{B8367650-39C4-4207-B24C-525BF9F9DA6F}" srcOrd="11" destOrd="0" presId="urn:microsoft.com/office/officeart/2008/layout/LinedList"/>
    <dgm:cxn modelId="{9F095CFC-A213-4C9E-8112-D00CC093F4D3}" type="presParOf" srcId="{7E644FA6-F143-4429-BBDC-D45A89189988}" destId="{71352DDB-9E8E-4B84-8637-BE00E11B9E1B}" srcOrd="12" destOrd="0" presId="urn:microsoft.com/office/officeart/2008/layout/LinedList"/>
    <dgm:cxn modelId="{1748DEE4-20DE-4370-934A-76365BF6E5FD}" type="presParOf" srcId="{7E644FA6-F143-4429-BBDC-D45A89189988}" destId="{CCA52DF5-7A99-4B3A-AE5D-393A4E6B9284}" srcOrd="13" destOrd="0" presId="urn:microsoft.com/office/officeart/2008/layout/LinedList"/>
    <dgm:cxn modelId="{AC4E2646-5079-48A9-9708-366BFA8E8BD9}" type="presParOf" srcId="{CCA52DF5-7A99-4B3A-AE5D-393A4E6B9284}" destId="{280E964D-46F2-4B5F-9EC1-9FADEA7B4339}" srcOrd="0" destOrd="0" presId="urn:microsoft.com/office/officeart/2008/layout/LinedList"/>
    <dgm:cxn modelId="{7F077A03-2865-44A2-AC95-9A0DB96A02EA}" type="presParOf" srcId="{CCA52DF5-7A99-4B3A-AE5D-393A4E6B9284}" destId="{E4FEAD31-8E76-42C0-A289-95FDA46FF7E2}" srcOrd="1" destOrd="0" presId="urn:microsoft.com/office/officeart/2008/layout/LinedList"/>
    <dgm:cxn modelId="{6F71962F-DA72-4AA4-8698-38CC1474F167}" type="presParOf" srcId="{CCA52DF5-7A99-4B3A-AE5D-393A4E6B9284}" destId="{6FE7A930-481F-45BF-AFCB-9EA203A17319}" srcOrd="2" destOrd="0" presId="urn:microsoft.com/office/officeart/2008/layout/LinedList"/>
    <dgm:cxn modelId="{61A5D4D7-0963-4E93-AD12-7F44175BD861}" type="presParOf" srcId="{7E644FA6-F143-4429-BBDC-D45A89189988}" destId="{8D906F05-7523-41E4-8D08-4F472A535902}" srcOrd="14" destOrd="0" presId="urn:microsoft.com/office/officeart/2008/layout/LinedList"/>
    <dgm:cxn modelId="{A413AD7B-AE9A-4EAF-BD39-B7F08DC770D0}" type="presParOf" srcId="{7E644FA6-F143-4429-BBDC-D45A89189988}" destId="{0FDD36E6-26A3-4A12-8C35-D3C4502B7F9F}" srcOrd="15" destOrd="0" presId="urn:microsoft.com/office/officeart/2008/layout/LinedList"/>
    <dgm:cxn modelId="{70F32168-69AC-4FC9-80AE-B32417131780}" type="presParOf" srcId="{8C8ED3AC-EEF4-4F72-9377-9EBD9709C042}" destId="{315CBC94-67AA-4052-A6F2-089EA3E1682B}" srcOrd="2" destOrd="0" presId="urn:microsoft.com/office/officeart/2008/layout/LinedList"/>
    <dgm:cxn modelId="{F8738A37-6EF9-4EFF-90A9-17315DC53DB0}" type="presParOf" srcId="{8C8ED3AC-EEF4-4F72-9377-9EBD9709C042}" destId="{7ED83E0F-A155-47BD-A074-FB618636BC07}" srcOrd="3" destOrd="0" presId="urn:microsoft.com/office/officeart/2008/layout/LinedList"/>
    <dgm:cxn modelId="{7095DD31-B93E-40B4-B354-D23FDAF23D27}" type="presParOf" srcId="{7ED83E0F-A155-47BD-A074-FB618636BC07}" destId="{A089F50B-3728-420A-969E-8BE66B4DA6AA}" srcOrd="0" destOrd="0" presId="urn:microsoft.com/office/officeart/2008/layout/LinedList"/>
    <dgm:cxn modelId="{C906B136-56F4-440F-A00B-3B7B12C2DCEA}" type="presParOf" srcId="{7ED83E0F-A155-47BD-A074-FB618636BC07}" destId="{52531608-9742-4B26-816A-4CB00281CBAC}" srcOrd="1" destOrd="0" presId="urn:microsoft.com/office/officeart/2008/layout/LinedList"/>
    <dgm:cxn modelId="{6BD573D7-0F5E-4AA2-957A-1FC9BBEC62C6}" type="presParOf" srcId="{52531608-9742-4B26-816A-4CB00281CBAC}" destId="{F1305525-EF45-450B-B3AD-ACADB0264729}" srcOrd="0" destOrd="0" presId="urn:microsoft.com/office/officeart/2008/layout/LinedList"/>
    <dgm:cxn modelId="{E28D3EDE-32C3-400D-9FCD-186626E95441}" type="presParOf" srcId="{52531608-9742-4B26-816A-4CB00281CBAC}" destId="{4B6A38CB-ED79-4467-AD35-313BE474F197}" srcOrd="1" destOrd="0" presId="urn:microsoft.com/office/officeart/2008/layout/LinedList"/>
    <dgm:cxn modelId="{7B3730FE-3F11-4074-8145-EDD5208D08D8}" type="presParOf" srcId="{4B6A38CB-ED79-4467-AD35-313BE474F197}" destId="{BC8ADB46-D285-4395-A5F3-58ED6FEF967E}" srcOrd="0" destOrd="0" presId="urn:microsoft.com/office/officeart/2008/layout/LinedList"/>
    <dgm:cxn modelId="{3F24A8EF-43A8-4012-B8CA-0F84B9124FF3}" type="presParOf" srcId="{4B6A38CB-ED79-4467-AD35-313BE474F197}" destId="{0E285908-AFD4-435F-A54A-BBE7A8066EF4}" srcOrd="1" destOrd="0" presId="urn:microsoft.com/office/officeart/2008/layout/LinedList"/>
    <dgm:cxn modelId="{B1CBCD08-6DBB-4B5A-A7D4-FE451A53A2CB}" type="presParOf" srcId="{4B6A38CB-ED79-4467-AD35-313BE474F197}" destId="{31024C1E-DD91-4F77-8680-E31589B35AB0}" srcOrd="2" destOrd="0" presId="urn:microsoft.com/office/officeart/2008/layout/LinedList"/>
    <dgm:cxn modelId="{935607C4-DB6A-4AE1-AD87-BE4827E587D2}" type="presParOf" srcId="{52531608-9742-4B26-816A-4CB00281CBAC}" destId="{261B6DCC-FE89-4FC6-BB90-EE09D7A5E014}" srcOrd="2" destOrd="0" presId="urn:microsoft.com/office/officeart/2008/layout/LinedList"/>
    <dgm:cxn modelId="{7C6B905A-C480-4CE8-9B52-56AEDAE24555}" type="presParOf" srcId="{52531608-9742-4B26-816A-4CB00281CBAC}" destId="{C5670964-DED8-4EB4-92E2-33D4C9980CA4}" srcOrd="3" destOrd="0" presId="urn:microsoft.com/office/officeart/2008/layout/LinedList"/>
    <dgm:cxn modelId="{7CF709CF-24B5-4DF2-9A01-78CE2C235340}" type="presParOf" srcId="{52531608-9742-4B26-816A-4CB00281CBAC}" destId="{5B1788B1-8F59-425A-8534-865A1B3C933B}" srcOrd="4" destOrd="0" presId="urn:microsoft.com/office/officeart/2008/layout/LinedList"/>
    <dgm:cxn modelId="{CF5D1632-4D6F-48DD-9433-0393BB11493E}" type="presParOf" srcId="{5B1788B1-8F59-425A-8534-865A1B3C933B}" destId="{1B8ADD58-13A1-4B5B-B5F6-C7A6A7E6E0E7}" srcOrd="0" destOrd="0" presId="urn:microsoft.com/office/officeart/2008/layout/LinedList"/>
    <dgm:cxn modelId="{ED0DCC61-8F59-44A4-91C4-3CCF806CE6BE}" type="presParOf" srcId="{5B1788B1-8F59-425A-8534-865A1B3C933B}" destId="{6DE4EF8D-8ABD-4919-A5FC-4FFD13F1668A}" srcOrd="1" destOrd="0" presId="urn:microsoft.com/office/officeart/2008/layout/LinedList"/>
    <dgm:cxn modelId="{EE5B70B2-9DBC-46A3-9703-64515E636586}" type="presParOf" srcId="{5B1788B1-8F59-425A-8534-865A1B3C933B}" destId="{5D152958-2065-4119-BD3E-1640B5D30E05}" srcOrd="2" destOrd="0" presId="urn:microsoft.com/office/officeart/2008/layout/LinedList"/>
    <dgm:cxn modelId="{CA89CBA4-3662-4C56-9E82-2D91B8B6AD10}" type="presParOf" srcId="{52531608-9742-4B26-816A-4CB00281CBAC}" destId="{ECE66344-8A72-4C58-878F-5F0C934286CB}" srcOrd="5" destOrd="0" presId="urn:microsoft.com/office/officeart/2008/layout/LinedList"/>
    <dgm:cxn modelId="{92177AD1-CD3E-4CE9-B198-22A46481D855}" type="presParOf" srcId="{52531608-9742-4B26-816A-4CB00281CBAC}" destId="{55F04E5E-5842-4C21-AC29-A43023BEB65D}" srcOrd="6" destOrd="0" presId="urn:microsoft.com/office/officeart/2008/layout/LinedList"/>
    <dgm:cxn modelId="{001F92A8-9094-4183-89AC-CE2DDD9D4421}" type="presParOf" srcId="{52531608-9742-4B26-816A-4CB00281CBAC}" destId="{74FB3943-F331-4815-8123-094A08112D36}" srcOrd="7" destOrd="0" presId="urn:microsoft.com/office/officeart/2008/layout/LinedList"/>
    <dgm:cxn modelId="{B25BB02A-7492-49AF-8FF9-F703694A4675}" type="presParOf" srcId="{74FB3943-F331-4815-8123-094A08112D36}" destId="{86D9BDAB-9083-40E0-88D4-D42895977DD0}" srcOrd="0" destOrd="0" presId="urn:microsoft.com/office/officeart/2008/layout/LinedList"/>
    <dgm:cxn modelId="{EFE4329A-F979-43E1-8900-F2C7837F79F1}" type="presParOf" srcId="{74FB3943-F331-4815-8123-094A08112D36}" destId="{682A4568-EFE2-4422-9BCC-2D4D8C8D8316}" srcOrd="1" destOrd="0" presId="urn:microsoft.com/office/officeart/2008/layout/LinedList"/>
    <dgm:cxn modelId="{2C84239F-6795-4A3A-B586-07750277D72F}" type="presParOf" srcId="{74FB3943-F331-4815-8123-094A08112D36}" destId="{7A991590-9CCA-47E0-978F-723AC9C379CD}" srcOrd="2" destOrd="0" presId="urn:microsoft.com/office/officeart/2008/layout/LinedList"/>
    <dgm:cxn modelId="{956EBA08-6DA8-491C-9D0C-25C4D51DA314}" type="presParOf" srcId="{52531608-9742-4B26-816A-4CB00281CBAC}" destId="{AE079270-E347-4409-B85D-26CD7ED00824}" srcOrd="8" destOrd="0" presId="urn:microsoft.com/office/officeart/2008/layout/LinedList"/>
    <dgm:cxn modelId="{58407700-C97C-4164-B7BA-9D14F7A4C958}" type="presParOf" srcId="{52531608-9742-4B26-816A-4CB00281CBAC}" destId="{D283D4CC-CC0F-41EE-8704-E10CDC73122A}" srcOrd="9" destOrd="0" presId="urn:microsoft.com/office/officeart/2008/layout/LinedList"/>
    <dgm:cxn modelId="{9C838C9F-3550-441C-B3CD-ADC76CDD442F}" type="presParOf" srcId="{52531608-9742-4B26-816A-4CB00281CBAC}" destId="{3E5916F2-4FA7-4D54-8D12-E591456ED056}" srcOrd="10" destOrd="0" presId="urn:microsoft.com/office/officeart/2008/layout/LinedList"/>
    <dgm:cxn modelId="{E77DF0F9-D1CB-4B6C-A15C-ECF0A46FBAC8}" type="presParOf" srcId="{3E5916F2-4FA7-4D54-8D12-E591456ED056}" destId="{6B9E0DBE-F6A5-4274-A08A-BA2BF9B7222E}" srcOrd="0" destOrd="0" presId="urn:microsoft.com/office/officeart/2008/layout/LinedList"/>
    <dgm:cxn modelId="{A69DAD45-D86D-466C-A2E6-F4BBE030BDE2}" type="presParOf" srcId="{3E5916F2-4FA7-4D54-8D12-E591456ED056}" destId="{8BEFB593-AA5F-4571-87B1-7D87929A26DC}" srcOrd="1" destOrd="0" presId="urn:microsoft.com/office/officeart/2008/layout/LinedList"/>
    <dgm:cxn modelId="{F99AE26C-41A7-454C-A11C-DCDD35019C17}" type="presParOf" srcId="{3E5916F2-4FA7-4D54-8D12-E591456ED056}" destId="{CA319A5E-98C3-4F5B-A0F4-B5E9E248C402}" srcOrd="2" destOrd="0" presId="urn:microsoft.com/office/officeart/2008/layout/LinedList"/>
    <dgm:cxn modelId="{D20AFD13-D887-44CF-A7F9-31174CCD1C12}" type="presParOf" srcId="{52531608-9742-4B26-816A-4CB00281CBAC}" destId="{61EF25F0-2670-4C07-975A-BFACB6BEFA24}" srcOrd="11" destOrd="0" presId="urn:microsoft.com/office/officeart/2008/layout/LinedList"/>
    <dgm:cxn modelId="{E9CDB555-EC5A-459F-88E0-5301969C6AC1}" type="presParOf" srcId="{52531608-9742-4B26-816A-4CB00281CBAC}" destId="{A0A420C4-5029-497B-B328-6731F4F871D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ACD79-E185-4B86-996F-1173CA705FB8}">
      <dsp:nvSpPr>
        <dsp:cNvPr id="0" name=""/>
        <dsp:cNvSpPr/>
      </dsp:nvSpPr>
      <dsp:spPr>
        <a:xfrm>
          <a:off x="0" y="0"/>
          <a:ext cx="770172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6218D-A246-41D4-A29E-005646C047F7}">
      <dsp:nvSpPr>
        <dsp:cNvPr id="0" name=""/>
        <dsp:cNvSpPr/>
      </dsp:nvSpPr>
      <dsp:spPr>
        <a:xfrm>
          <a:off x="0" y="0"/>
          <a:ext cx="1540344" cy="201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主管、性騷擾申訴事件之處理、調查及決議人員</a:t>
          </a:r>
        </a:p>
      </dsp:txBody>
      <dsp:txXfrm>
        <a:off x="0" y="0"/>
        <a:ext cx="1540344" cy="2016224"/>
      </dsp:txXfrm>
    </dsp:sp>
    <dsp:sp modelId="{2CD5E7F3-3C34-4B03-9298-CFD662D534D4}">
      <dsp:nvSpPr>
        <dsp:cNvPr id="0" name=""/>
        <dsp:cNvSpPr/>
      </dsp:nvSpPr>
      <dsp:spPr>
        <a:xfrm>
          <a:off x="1655870" y="19000"/>
          <a:ext cx="6045852" cy="38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性平三法之認識與事件之處理。</a:t>
          </a:r>
        </a:p>
      </dsp:txBody>
      <dsp:txXfrm>
        <a:off x="1655870" y="19000"/>
        <a:ext cx="6045852" cy="380010"/>
      </dsp:txXfrm>
    </dsp:sp>
    <dsp:sp modelId="{071C2BBE-0DAE-4B02-A30F-5CD0DF03BE4D}">
      <dsp:nvSpPr>
        <dsp:cNvPr id="0" name=""/>
        <dsp:cNvSpPr/>
      </dsp:nvSpPr>
      <dsp:spPr>
        <a:xfrm>
          <a:off x="1540344" y="399011"/>
          <a:ext cx="616137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599F1-A4EB-4F44-B564-6DD94F72F91D}">
      <dsp:nvSpPr>
        <dsp:cNvPr id="0" name=""/>
        <dsp:cNvSpPr/>
      </dsp:nvSpPr>
      <dsp:spPr>
        <a:xfrm>
          <a:off x="1655870" y="418012"/>
          <a:ext cx="6045852" cy="38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覺察及辨識權力差異關係。</a:t>
          </a:r>
        </a:p>
      </dsp:txBody>
      <dsp:txXfrm>
        <a:off x="1655870" y="418012"/>
        <a:ext cx="6045852" cy="380010"/>
      </dsp:txXfrm>
    </dsp:sp>
    <dsp:sp modelId="{AC271280-A4AF-407A-9A05-BDC52793F94C}">
      <dsp:nvSpPr>
        <dsp:cNvPr id="0" name=""/>
        <dsp:cNvSpPr/>
      </dsp:nvSpPr>
      <dsp:spPr>
        <a:xfrm>
          <a:off x="1540344" y="798023"/>
          <a:ext cx="616137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F099F-1C87-4745-8EA0-AC59DE4D808C}">
      <dsp:nvSpPr>
        <dsp:cNvPr id="0" name=""/>
        <dsp:cNvSpPr/>
      </dsp:nvSpPr>
      <dsp:spPr>
        <a:xfrm>
          <a:off x="1655870" y="817023"/>
          <a:ext cx="6045852" cy="38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性騷擾事件有效之糾正及補救措施。</a:t>
          </a:r>
        </a:p>
      </dsp:txBody>
      <dsp:txXfrm>
        <a:off x="1655870" y="817023"/>
        <a:ext cx="6045852" cy="380010"/>
      </dsp:txXfrm>
    </dsp:sp>
    <dsp:sp modelId="{C3A234A4-3876-4C30-9CCC-1E3408B8580C}">
      <dsp:nvSpPr>
        <dsp:cNvPr id="0" name=""/>
        <dsp:cNvSpPr/>
      </dsp:nvSpPr>
      <dsp:spPr>
        <a:xfrm>
          <a:off x="1540344" y="1197034"/>
          <a:ext cx="616137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E640B-CDB3-4225-928E-30F07CF94CE7}">
      <dsp:nvSpPr>
        <dsp:cNvPr id="0" name=""/>
        <dsp:cNvSpPr/>
      </dsp:nvSpPr>
      <dsp:spPr>
        <a:xfrm>
          <a:off x="1655870" y="1216035"/>
          <a:ext cx="6045852" cy="38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被害人協助及權益保障事宜。</a:t>
          </a:r>
        </a:p>
      </dsp:txBody>
      <dsp:txXfrm>
        <a:off x="1655870" y="1216035"/>
        <a:ext cx="6045852" cy="380010"/>
      </dsp:txXfrm>
    </dsp:sp>
    <dsp:sp modelId="{B8367650-39C4-4207-B24C-525BF9F9DA6F}">
      <dsp:nvSpPr>
        <dsp:cNvPr id="0" name=""/>
        <dsp:cNvSpPr/>
      </dsp:nvSpPr>
      <dsp:spPr>
        <a:xfrm>
          <a:off x="1540344" y="1596046"/>
          <a:ext cx="616137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EAD31-8E76-42C0-A289-95FDA46FF7E2}">
      <dsp:nvSpPr>
        <dsp:cNvPr id="0" name=""/>
        <dsp:cNvSpPr/>
      </dsp:nvSpPr>
      <dsp:spPr>
        <a:xfrm>
          <a:off x="1655870" y="1615046"/>
          <a:ext cx="6045852" cy="38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其他與性騷擾防治有關之教育。</a:t>
          </a:r>
        </a:p>
      </dsp:txBody>
      <dsp:txXfrm>
        <a:off x="1655870" y="1615046"/>
        <a:ext cx="6045852" cy="380010"/>
      </dsp:txXfrm>
    </dsp:sp>
    <dsp:sp modelId="{8D906F05-7523-41E4-8D08-4F472A535902}">
      <dsp:nvSpPr>
        <dsp:cNvPr id="0" name=""/>
        <dsp:cNvSpPr/>
      </dsp:nvSpPr>
      <dsp:spPr>
        <a:xfrm>
          <a:off x="1540344" y="1995057"/>
          <a:ext cx="616137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CBC94-67AA-4052-A6F2-089EA3E1682B}">
      <dsp:nvSpPr>
        <dsp:cNvPr id="0" name=""/>
        <dsp:cNvSpPr/>
      </dsp:nvSpPr>
      <dsp:spPr>
        <a:xfrm>
          <a:off x="0" y="2016224"/>
          <a:ext cx="770172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F50B-3728-420A-969E-8BE66B4DA6AA}">
      <dsp:nvSpPr>
        <dsp:cNvPr id="0" name=""/>
        <dsp:cNvSpPr/>
      </dsp:nvSpPr>
      <dsp:spPr>
        <a:xfrm>
          <a:off x="0" y="2016224"/>
          <a:ext cx="1540344" cy="201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所屬員工</a:t>
          </a:r>
        </a:p>
      </dsp:txBody>
      <dsp:txXfrm>
        <a:off x="0" y="2016224"/>
        <a:ext cx="1540344" cy="2016224"/>
      </dsp:txXfrm>
    </dsp:sp>
    <dsp:sp modelId="{0E285908-AFD4-435F-A54A-BBE7A8066EF4}">
      <dsp:nvSpPr>
        <dsp:cNvPr id="0" name=""/>
        <dsp:cNvSpPr/>
      </dsp:nvSpPr>
      <dsp:spPr>
        <a:xfrm>
          <a:off x="1655870" y="2039925"/>
          <a:ext cx="6045852" cy="474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性別平等知能。</a:t>
          </a:r>
        </a:p>
      </dsp:txBody>
      <dsp:txXfrm>
        <a:off x="1655870" y="2039925"/>
        <a:ext cx="6045852" cy="474029"/>
      </dsp:txXfrm>
    </dsp:sp>
    <dsp:sp modelId="{261B6DCC-FE89-4FC6-BB90-EE09D7A5E014}">
      <dsp:nvSpPr>
        <dsp:cNvPr id="0" name=""/>
        <dsp:cNvSpPr/>
      </dsp:nvSpPr>
      <dsp:spPr>
        <a:xfrm>
          <a:off x="1540344" y="2513954"/>
          <a:ext cx="616137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4EF8D-8ABD-4919-A5FC-4FFD13F1668A}">
      <dsp:nvSpPr>
        <dsp:cNvPr id="0" name=""/>
        <dsp:cNvSpPr/>
      </dsp:nvSpPr>
      <dsp:spPr>
        <a:xfrm>
          <a:off x="1655870" y="2537656"/>
          <a:ext cx="6045852" cy="474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性騷擾基本概念、法令及防治。</a:t>
          </a:r>
        </a:p>
      </dsp:txBody>
      <dsp:txXfrm>
        <a:off x="1655870" y="2537656"/>
        <a:ext cx="6045852" cy="474029"/>
      </dsp:txXfrm>
    </dsp:sp>
    <dsp:sp modelId="{ECE66344-8A72-4C58-878F-5F0C934286CB}">
      <dsp:nvSpPr>
        <dsp:cNvPr id="0" name=""/>
        <dsp:cNvSpPr/>
      </dsp:nvSpPr>
      <dsp:spPr>
        <a:xfrm>
          <a:off x="1540344" y="3011685"/>
          <a:ext cx="616137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A4568-EFE2-4422-9BCC-2D4D8C8D8316}">
      <dsp:nvSpPr>
        <dsp:cNvPr id="0" name=""/>
        <dsp:cNvSpPr/>
      </dsp:nvSpPr>
      <dsp:spPr>
        <a:xfrm>
          <a:off x="1655870" y="3035386"/>
          <a:ext cx="6045852" cy="474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性騷擾申訴之流程及方式。</a:t>
          </a:r>
        </a:p>
      </dsp:txBody>
      <dsp:txXfrm>
        <a:off x="1655870" y="3035386"/>
        <a:ext cx="6045852" cy="474029"/>
      </dsp:txXfrm>
    </dsp:sp>
    <dsp:sp modelId="{AE079270-E347-4409-B85D-26CD7ED00824}">
      <dsp:nvSpPr>
        <dsp:cNvPr id="0" name=""/>
        <dsp:cNvSpPr/>
      </dsp:nvSpPr>
      <dsp:spPr>
        <a:xfrm>
          <a:off x="1540344" y="3509416"/>
          <a:ext cx="616137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FB593-AA5F-4571-87B1-7D87929A26DC}">
      <dsp:nvSpPr>
        <dsp:cNvPr id="0" name=""/>
        <dsp:cNvSpPr/>
      </dsp:nvSpPr>
      <dsp:spPr>
        <a:xfrm>
          <a:off x="1655870" y="3533117"/>
          <a:ext cx="6045852" cy="474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其他與性騷擾防治有關之教育。</a:t>
          </a:r>
        </a:p>
      </dsp:txBody>
      <dsp:txXfrm>
        <a:off x="1655870" y="3533117"/>
        <a:ext cx="6045852" cy="474029"/>
      </dsp:txXfrm>
    </dsp:sp>
    <dsp:sp modelId="{61EF25F0-2670-4C07-975A-BFACB6BEFA24}">
      <dsp:nvSpPr>
        <dsp:cNvPr id="0" name=""/>
        <dsp:cNvSpPr/>
      </dsp:nvSpPr>
      <dsp:spPr>
        <a:xfrm>
          <a:off x="1540344" y="4007146"/>
          <a:ext cx="616137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9D7DA21-BFF4-40CA-9DCF-A313836571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6949966-FA23-4F29-A507-2FB7A76B87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6AAC060-F5E5-464A-A2A7-720F9CBD25F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C4260BA-B881-454B-A624-1450ECBBD6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687D89-3802-44D6-BF1D-B9A9E23C3C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8CAE394-76B5-4059-A714-851B2DC62C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EE8160-CB6F-4E8E-9BA1-5B2431967B5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51163" cy="498475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pPr>
              <a:defRPr/>
            </a:pPr>
            <a:fld id="{A2EADE5E-F794-43B7-BC84-9A6D9895CA2F}" type="datetimeFigureOut">
              <a:rPr lang="zh-TW" altLang="en-US"/>
              <a:pPr>
                <a:defRPr/>
              </a:pPr>
              <a:t>2025/11/10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D336909A-F781-430E-89C0-F57857F927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500A9FD7-1DFA-4ADE-8F9F-BCDFDAC7D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83138"/>
            <a:ext cx="5448300" cy="3913187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3E7221-5AF0-47C8-A0C2-B6F7F250BC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51163" cy="498475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B0DC79-1E11-437E-9B2A-E496ACE9B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51163" cy="498475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FD12D3-543C-45F0-A482-EB991A5C34B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影像版面配置區 1">
            <a:extLst>
              <a:ext uri="{FF2B5EF4-FFF2-40B4-BE49-F238E27FC236}">
                <a16:creationId xmlns:a16="http://schemas.microsoft.com/office/drawing/2014/main" id="{DDB93969-5E12-46BC-A189-EE67DAF88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備忘稿版面配置區 2">
            <a:extLst>
              <a:ext uri="{FF2B5EF4-FFF2-40B4-BE49-F238E27FC236}">
                <a16:creationId xmlns:a16="http://schemas.microsoft.com/office/drawing/2014/main" id="{DC4605CF-7220-44D8-ABCA-880B27C31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72" name="投影片編號版面配置區 3">
            <a:extLst>
              <a:ext uri="{FF2B5EF4-FFF2-40B4-BE49-F238E27FC236}">
                <a16:creationId xmlns:a16="http://schemas.microsoft.com/office/drawing/2014/main" id="{A82BA55E-D266-4125-AE00-F0CDFECBF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03BA199-7EAD-4AB3-8D44-93588C3ABD09}" type="slidenum">
              <a:rPr lang="zh-TW" altLang="en-US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影像版面配置區 1">
            <a:extLst>
              <a:ext uri="{FF2B5EF4-FFF2-40B4-BE49-F238E27FC236}">
                <a16:creationId xmlns:a16="http://schemas.microsoft.com/office/drawing/2014/main" id="{2B02FAC7-7480-48E6-9D41-02BC42869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>
            <a:extLst>
              <a:ext uri="{FF2B5EF4-FFF2-40B4-BE49-F238E27FC236}">
                <a16:creationId xmlns:a16="http://schemas.microsoft.com/office/drawing/2014/main" id="{5F566BCF-A23E-4D72-A19A-95E564683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id="{9675CD17-8B09-4F11-88AC-B854852C44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27F91B3-FA05-4EB9-A8B7-AEA1C3446B6D}" type="slidenum">
              <a:rPr lang="en-US" altLang="zh-TW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影像版面配置區 1">
            <a:extLst>
              <a:ext uri="{FF2B5EF4-FFF2-40B4-BE49-F238E27FC236}">
                <a16:creationId xmlns:a16="http://schemas.microsoft.com/office/drawing/2014/main" id="{E24325A7-C7D0-4EC2-B63B-28974F5DBF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>
            <a:extLst>
              <a:ext uri="{FF2B5EF4-FFF2-40B4-BE49-F238E27FC236}">
                <a16:creationId xmlns:a16="http://schemas.microsoft.com/office/drawing/2014/main" id="{76FE2C23-B6A6-4EEE-8D6C-4698DA303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E2F6D8DA-6A46-4C2A-BEBA-A9E75B840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9300" indent="-287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52525" indent="-2301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12900" indent="-2301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4863" indent="-2301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BF8409A-D381-4364-BDC6-E23A2C0843A8}" type="slidenum">
              <a:rPr lang="zh-TW" altLang="en-US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>
            <a:extLst>
              <a:ext uri="{FF2B5EF4-FFF2-40B4-BE49-F238E27FC236}">
                <a16:creationId xmlns:a16="http://schemas.microsoft.com/office/drawing/2014/main" id="{63D6D813-D14B-40D0-8D75-55169DF72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>
            <a:extLst>
              <a:ext uri="{FF2B5EF4-FFF2-40B4-BE49-F238E27FC236}">
                <a16:creationId xmlns:a16="http://schemas.microsoft.com/office/drawing/2014/main" id="{759B66E9-CD23-44E5-BA3A-8BA9C6F2B0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3556" name="投影片編號版面配置區 3">
            <a:extLst>
              <a:ext uri="{FF2B5EF4-FFF2-40B4-BE49-F238E27FC236}">
                <a16:creationId xmlns:a16="http://schemas.microsoft.com/office/drawing/2014/main" id="{E47B556A-CFB4-47F1-B7C9-AA84CF923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62000" indent="-2905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71575" indent="-2333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8300" indent="-2333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09788" indent="-2333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6988" indent="-233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24188" indent="-233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81388" indent="-233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38588" indent="-233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771B762-BD06-4FCA-AC5D-DABB0162AFFF}" type="slidenum">
              <a:rPr lang="zh-TW" altLang="en-US">
                <a:solidFill>
                  <a:srgbClr val="000000"/>
                </a:solidFill>
              </a:rPr>
              <a:pPr/>
              <a:t>31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>
            <a:extLst>
              <a:ext uri="{FF2B5EF4-FFF2-40B4-BE49-F238E27FC236}">
                <a16:creationId xmlns:a16="http://schemas.microsoft.com/office/drawing/2014/main" id="{78646D49-3068-49D6-B48B-144B7C2346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>
            <a:extLst>
              <a:ext uri="{FF2B5EF4-FFF2-40B4-BE49-F238E27FC236}">
                <a16:creationId xmlns:a16="http://schemas.microsoft.com/office/drawing/2014/main" id="{4D4DC818-CBA6-4C59-B7D4-CDF752EBD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5604" name="投影片編號版面配置區 3">
            <a:extLst>
              <a:ext uri="{FF2B5EF4-FFF2-40B4-BE49-F238E27FC236}">
                <a16:creationId xmlns:a16="http://schemas.microsoft.com/office/drawing/2014/main" id="{28FEE232-99F0-486E-B374-6A74CE1BA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62000" indent="-2905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71575" indent="-2333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8300" indent="-2333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09788" indent="-2333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6988" indent="-233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24188" indent="-233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81388" indent="-233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38588" indent="-233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BDD47A4-D039-4727-B584-09EC61DB5DD1}" type="slidenum">
              <a:rPr lang="zh-TW" altLang="en-US">
                <a:solidFill>
                  <a:srgbClr val="000000"/>
                </a:solidFill>
              </a:rPr>
              <a:pPr/>
              <a:t>32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6589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031E5C-4279-47B6-849C-3515A6A64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F1F6D7-276E-4E47-8125-985171CA5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332C4-16F0-4D13-ADEE-1C68762A0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711FC-8526-4996-8481-22EC53FFCA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68533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A709E-5808-4D0F-8003-CA481C988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42872C-F871-4839-A7CC-A3A9F2770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535D25-311A-42D5-A262-5C362F133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93F10-719C-44E1-8A63-721FD96553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79748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3E993F-8789-4AE9-868D-78D60A203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5D7C9A-F90C-4439-A0AA-C533A2012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42F12-D935-4427-B883-22E95A9F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CB9D0-6082-4BF6-8C3E-16E8A6A41D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248390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940FE-DFFF-403B-A6CE-9DC34E0F5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85E78E-B281-4E17-B11B-9E7116CAE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A417E2-B698-43E2-B8AE-45CA89C8E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869AA-57C7-42E4-89E6-B31874B455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875468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74C902-7D8D-48C3-ACBA-2C365A6B9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373534-332F-4867-8FDA-8E5B9A09B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69CE03-D780-49F7-A6B9-21AEE2675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5985D-B646-4264-AFEF-C7635D06C7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63241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B973F-C1D2-4E5F-B95E-07F0B55E9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BEC0ED-79D5-4B19-AA96-DFD7027DE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DBE43-5E39-4102-8BDA-BE848D061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93001-2165-4B4C-AAE3-B0E11855BD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63542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1AF6EF-DB27-4CFF-9C0B-D25711D40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0B6329-1A42-4DC9-B775-112F9F1B3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FAD138-AC74-4E70-AFCF-DDC14AA3C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25756-96C3-4CB3-8F63-15E69CAFC0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633065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D5B098-B271-4E30-847D-14C03ABD9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30819E-A419-4FE1-9F8C-A2358539E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B3F9FE-8B57-4D8B-8B9D-4659778CC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4C0B1-4B25-4E44-9712-5794DE1B989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371277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5BA706-2FF1-4590-BE66-3CCD60780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CF2E72-767D-4724-B24E-5F9C34090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6B1E3E-12B8-4D86-B2EF-BBEAFC196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9D5A3-29B0-41BD-B478-44C9FFA229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197481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640A5-46DF-47EA-A9CA-FA0C5E052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239354-3FE0-4A15-A75A-E9B7B458F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9A176-B317-4244-BB8E-7B15052AF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A572A-3A9E-40CC-88CF-DC0955DD386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691284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366C1-C66D-4868-BF26-90AC3FFEA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89750B-BED1-4E26-8A3B-95E29F5C0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74EB6-DDE4-439C-892C-F2E944782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B48A0-B73C-43ED-90FA-8C1641588F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074146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7C9FD8-E833-4137-900A-E9C790F73C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76AAFB-C22F-4F4B-AE0E-BD862919F90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4868" name="Rectangle 4">
            <a:extLst>
              <a:ext uri="{FF2B5EF4-FFF2-40B4-BE49-F238E27FC236}">
                <a16:creationId xmlns:a16="http://schemas.microsoft.com/office/drawing/2014/main" id="{DC84B7A4-B639-4F80-8B9A-F5B44ECB42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D9A145A3-FBA2-43A0-9E75-98D74F59D1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70" name="Rectangle 6">
            <a:extLst>
              <a:ext uri="{FF2B5EF4-FFF2-40B4-BE49-F238E27FC236}">
                <a16:creationId xmlns:a16="http://schemas.microsoft.com/office/drawing/2014/main" id="{40668C60-947D-4197-A832-D4BC768F0A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B8B1BE16-49C9-48B2-970C-9A4B8EB3A85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cs.gov.tw/pages/detail.aspx?Node=646&amp;Page=14073&amp;Index=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cs.gov.tw/pages/list.aspx?Node=2058&amp;Type=1&amp;Index=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mocs.gov.tw/pages/list.aspx?Node=2062&amp;Type=1&amp;Index=0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w1Xw8GFqYEHDgSjy6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forms.gle/U3JPfkTSwUuszger9" TargetMode="External"/><Relationship Id="rId7" Type="http://schemas.openxmlformats.org/officeDocument/2006/relationships/image" Target="../media/image34.png"/><Relationship Id="rId2" Type="http://schemas.openxmlformats.org/officeDocument/2006/relationships/hyperlink" Target="mailto:sulisten13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ompensation110doptc@gmail.com" TargetMode="External"/><Relationship Id="rId2" Type="http://schemas.openxmlformats.org/officeDocument/2006/relationships/hyperlink" Target="https://www.taichung.gov.tw/1710369/pos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s://forms.gle/rLw49Y2rC8W66Xm66" TargetMode="Externa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sonnel.taichung.gov.tw/1790057/Lpsimplelis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sonnel.taichung.gov.tw/2979387/Lpsimplelist" TargetMode="External"/><Relationship Id="rId2" Type="http://schemas.openxmlformats.org/officeDocument/2006/relationships/hyperlink" Target="https://edoptc.taichung.gov.tw/ego/index_main.php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ocs.mocs.gov.tw/precal/KPC1020000/KPC1020000_frm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personnel.taichung.gov.tw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volunteermatch.taichung.gov.tw/content/index?Parser=1,4,27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owcarbon2.greenideas.com.tw/page/doc/index.aspx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B8CE345-996A-4C4E-B484-391112B67575}"/>
              </a:ext>
            </a:extLst>
          </p:cNvPr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722313" y="1844675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6000">
                <a:solidFill>
                  <a:srgbClr val="0000FF"/>
                </a:solidFill>
                <a:ea typeface="標楷體" panose="03000509000000000000" pitchFamily="65" charset="-120"/>
              </a:rPr>
              <a:t>臺中市政府人事處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40B6A09-F853-414A-A2D4-6FCF98F0F21F}"/>
              </a:ext>
            </a:extLst>
          </p:cNvPr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2843213" y="3284538"/>
            <a:ext cx="3529012" cy="1008062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zh-TW" altLang="en-US" sz="5600">
                <a:solidFill>
                  <a:srgbClr val="0000FF"/>
                </a:solidFill>
                <a:ea typeface="標楷體" panose="03000509000000000000" pitchFamily="65" charset="-120"/>
              </a:rPr>
              <a:t>宣導事項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1051796-5EC8-453C-9BC8-7B126B2E98B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276600" y="5300663"/>
            <a:ext cx="2951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>
                <a:solidFill>
                  <a:srgbClr val="0000FF"/>
                </a:solidFill>
                <a:ea typeface="標楷體" panose="03000509000000000000" pitchFamily="65" charset="-120"/>
              </a:rPr>
              <a:t>114</a:t>
            </a:r>
            <a:r>
              <a:rPr lang="zh-TW" altLang="en-US">
                <a:solidFill>
                  <a:srgbClr val="0000FF"/>
                </a:solidFill>
                <a:ea typeface="標楷體" panose="03000509000000000000" pitchFamily="65" charset="-120"/>
              </a:rPr>
              <a:t>年</a:t>
            </a:r>
            <a:r>
              <a:rPr lang="en-US" altLang="zh-TW">
                <a:solidFill>
                  <a:srgbClr val="0000FF"/>
                </a:solidFill>
                <a:ea typeface="標楷體" panose="03000509000000000000" pitchFamily="65" charset="-120"/>
              </a:rPr>
              <a:t>11</a:t>
            </a:r>
            <a:r>
              <a:rPr lang="zh-TW" altLang="en-US">
                <a:solidFill>
                  <a:srgbClr val="0000FF"/>
                </a:solidFill>
                <a:ea typeface="標楷體" panose="03000509000000000000" pitchFamily="65" charset="-120"/>
              </a:rPr>
              <a:t>月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D739CD-B82C-4D5C-8C18-1881A593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違法（規）赴陸案例宣導</a:t>
            </a:r>
            <a:r>
              <a:rPr lang="en-US" altLang="zh-TW" sz="28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(4/4)</a:t>
            </a:r>
            <a:endParaRPr lang="zh-TW" altLang="en-US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16CDA27-72F1-479E-9D63-16E812B67693}"/>
              </a:ext>
            </a:extLst>
          </p:cNvPr>
          <p:cNvSpPr txBox="1"/>
          <p:nvPr/>
        </p:nvSpPr>
        <p:spPr>
          <a:xfrm>
            <a:off x="6816725" y="6572250"/>
            <a:ext cx="23050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050" dirty="0">
                <a:solidFill>
                  <a:srgbClr val="000000"/>
                </a:solidFill>
              </a:rPr>
              <a:t>圖片來源</a:t>
            </a:r>
            <a:r>
              <a:rPr lang="en-US" altLang="zh-TW" sz="1050" dirty="0">
                <a:solidFill>
                  <a:srgbClr val="000000"/>
                </a:solidFill>
              </a:rPr>
              <a:t>: https://www.canva.com/</a:t>
            </a:r>
            <a:endParaRPr lang="zh-TW" altLang="en-US" sz="1050" dirty="0">
              <a:solidFill>
                <a:srgbClr val="000000"/>
              </a:solidFill>
            </a:endParaRPr>
          </a:p>
        </p:txBody>
      </p:sp>
      <p:grpSp>
        <p:nvGrpSpPr>
          <p:cNvPr id="12292" name="群組 9">
            <a:extLst>
              <a:ext uri="{FF2B5EF4-FFF2-40B4-BE49-F238E27FC236}">
                <a16:creationId xmlns:a16="http://schemas.microsoft.com/office/drawing/2014/main" id="{3DB9FA35-1129-40B4-9645-3DEAEB3B8883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1728788"/>
            <a:ext cx="7680325" cy="4319587"/>
            <a:chOff x="731838" y="1728788"/>
            <a:chExt cx="7680325" cy="4319587"/>
          </a:xfrm>
        </p:grpSpPr>
        <p:pic>
          <p:nvPicPr>
            <p:cNvPr id="12293" name="圖片 4" descr="一張含有 文字, 螢幕擷取畫面, Rectangle 的圖片">
              <a:extLst>
                <a:ext uri="{FF2B5EF4-FFF2-40B4-BE49-F238E27FC236}">
                  <a16:creationId xmlns:a16="http://schemas.microsoft.com/office/drawing/2014/main" id="{E0D65B82-BA8B-4117-A476-C2D2B1B71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38" y="1728788"/>
              <a:ext cx="7680325" cy="431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圖片 6">
              <a:extLst>
                <a:ext uri="{FF2B5EF4-FFF2-40B4-BE49-F238E27FC236}">
                  <a16:creationId xmlns:a16="http://schemas.microsoft.com/office/drawing/2014/main" id="{7C115980-8EBE-492E-AC3D-D71F39355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664902"/>
              <a:ext cx="181000" cy="2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圖片 8">
              <a:extLst>
                <a:ext uri="{FF2B5EF4-FFF2-40B4-BE49-F238E27FC236}">
                  <a16:creationId xmlns:a16="http://schemas.microsoft.com/office/drawing/2014/main" id="{C83823F4-3096-4F61-9959-137DECE82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513" y="3659124"/>
              <a:ext cx="221169" cy="27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0108050F-DD2C-402B-8B4E-0ACEBC07A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547688"/>
            <a:ext cx="9109075" cy="720725"/>
          </a:xfrm>
        </p:spPr>
        <p:txBody>
          <a:bodyPr/>
          <a:lstStyle/>
          <a:p>
            <a:r>
              <a:rPr lang="zh-TW" altLang="en-US" sz="2800" b="1">
                <a:solidFill>
                  <a:srgbClr val="0099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各機關學校應定期舉辦或鼓勵所屬人員</a:t>
            </a:r>
            <a:br>
              <a:rPr lang="en-US" altLang="zh-TW" sz="2800" b="1">
                <a:solidFill>
                  <a:srgbClr val="0099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b="1">
                <a:solidFill>
                  <a:srgbClr val="0099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參與防治性騷擾之相關教育訓練</a:t>
            </a:r>
            <a:endParaRPr lang="zh-TW" altLang="en-US" sz="28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9E98C18B-27B9-4843-B95B-6B9FABB91A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5861824"/>
            <a:ext cx="8784977" cy="5663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4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性騷擾防治準則第</a:t>
            </a:r>
            <a:r>
              <a:rPr lang="en-US" altLang="zh-TW" sz="14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4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endParaRPr lang="en-US" altLang="zh-TW" sz="14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14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工作場所性騷擾防治措施準則第</a:t>
            </a:r>
            <a:r>
              <a:rPr lang="en-US" altLang="zh-TW" sz="14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4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C09BCF3C-6082-4A76-A9CA-307B4ACA30DC}"/>
              </a:ext>
            </a:extLst>
          </p:cNvPr>
          <p:cNvGraphicFramePr/>
          <p:nvPr/>
        </p:nvGraphicFramePr>
        <p:xfrm>
          <a:off x="700609" y="2276872"/>
          <a:ext cx="7701723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7" name="圖片 9">
            <a:extLst>
              <a:ext uri="{FF2B5EF4-FFF2-40B4-BE49-F238E27FC236}">
                <a16:creationId xmlns:a16="http://schemas.microsoft.com/office/drawing/2014/main" id="{9B9335DD-675C-4725-9913-5B025CB0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91025"/>
            <a:ext cx="1890712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文字方塊 13">
            <a:extLst>
              <a:ext uri="{FF2B5EF4-FFF2-40B4-BE49-F238E27FC236}">
                <a16:creationId xmlns:a16="http://schemas.microsoft.com/office/drawing/2014/main" id="{E84C7C26-D7A1-48B1-AAF5-1D00B97D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908175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教育訓練內容</a:t>
            </a:r>
            <a:endParaRPr lang="zh-TW" altLang="en-US" sz="1800">
              <a:solidFill>
                <a:srgbClr val="FF0066"/>
              </a:solidFill>
            </a:endParaRPr>
          </a:p>
        </p:txBody>
      </p:sp>
      <p:sp>
        <p:nvSpPr>
          <p:cNvPr id="13319" name="文字方塊 18">
            <a:extLst>
              <a:ext uri="{FF2B5EF4-FFF2-40B4-BE49-F238E27FC236}">
                <a16:creationId xmlns:a16="http://schemas.microsoft.com/office/drawing/2014/main" id="{E53F2BE9-1B46-488E-99CC-9B0E876C1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1908175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實施對象</a:t>
            </a:r>
            <a:endParaRPr lang="zh-TW" altLang="en-US" sz="1800">
              <a:solidFill>
                <a:srgbClr val="FF0066"/>
              </a:solidFill>
            </a:endParaRPr>
          </a:p>
        </p:txBody>
      </p:sp>
      <p:pic>
        <p:nvPicPr>
          <p:cNvPr id="13320" name="圖片 16">
            <a:extLst>
              <a:ext uri="{FF2B5EF4-FFF2-40B4-BE49-F238E27FC236}">
                <a16:creationId xmlns:a16="http://schemas.microsoft.com/office/drawing/2014/main" id="{BA1CB45B-2206-449C-A9CD-A09D7A64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362075"/>
            <a:ext cx="10953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文字方塊 3">
            <a:extLst>
              <a:ext uri="{FF2B5EF4-FFF2-40B4-BE49-F238E27FC236}">
                <a16:creationId xmlns:a16="http://schemas.microsoft.com/office/drawing/2014/main" id="{9F9208FB-A750-4429-8010-E8ED50A1C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3" y="6376988"/>
            <a:ext cx="1512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00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◎圖案來源：</a:t>
            </a:r>
            <a:r>
              <a:rPr lang="en-US" altLang="zh-TW" sz="100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freepik</a:t>
            </a:r>
            <a:endParaRPr lang="zh-TW" altLang="en-US" sz="100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想法泡泡: 雲朵 17">
            <a:extLst>
              <a:ext uri="{FF2B5EF4-FFF2-40B4-BE49-F238E27FC236}">
                <a16:creationId xmlns:a16="http://schemas.microsoft.com/office/drawing/2014/main" id="{8EBD8C11-DB15-4B43-A59D-D4A1C2EAEA00}"/>
              </a:ext>
            </a:extLst>
          </p:cNvPr>
          <p:cNvSpPr/>
          <p:nvPr/>
        </p:nvSpPr>
        <p:spPr>
          <a:xfrm>
            <a:off x="-31750" y="1190625"/>
            <a:ext cx="1338263" cy="684213"/>
          </a:xfrm>
          <a:prstGeom prst="cloudCallout">
            <a:avLst>
              <a:gd name="adj1" fmla="val 12825"/>
              <a:gd name="adj2" fmla="val 125391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每年都要上喔</a:t>
            </a:r>
            <a:r>
              <a:rPr lang="en-US" altLang="zh-TW" sz="1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1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1">
            <a:extLst>
              <a:ext uri="{FF2B5EF4-FFF2-40B4-BE49-F238E27FC236}">
                <a16:creationId xmlns:a16="http://schemas.microsoft.com/office/drawing/2014/main" id="{80DCC496-C40E-416E-8EBD-01F5A9E23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91440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3">
            <a:extLst>
              <a:ext uri="{FF2B5EF4-FFF2-40B4-BE49-F238E27FC236}">
                <a16:creationId xmlns:a16="http://schemas.microsoft.com/office/drawing/2014/main" id="{E0439417-26A2-4FA7-82F6-11FBAE44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4813"/>
            <a:ext cx="87058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1">
            <a:extLst>
              <a:ext uri="{FF2B5EF4-FFF2-40B4-BE49-F238E27FC236}">
                <a16:creationId xmlns:a16="http://schemas.microsoft.com/office/drawing/2014/main" id="{856AA821-26DC-4358-AD5F-31FFEADF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67568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>
            <a:extLst>
              <a:ext uri="{FF2B5EF4-FFF2-40B4-BE49-F238E27FC236}">
                <a16:creationId xmlns:a16="http://schemas.microsoft.com/office/drawing/2014/main" id="{75492FA2-2974-4394-ABE1-B3DB1167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82015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2">
            <a:extLst>
              <a:ext uri="{FF2B5EF4-FFF2-40B4-BE49-F238E27FC236}">
                <a16:creationId xmlns:a16="http://schemas.microsoft.com/office/drawing/2014/main" id="{6C6A408A-25C1-4E8E-BAC0-12CFBC0C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1013"/>
            <a:ext cx="8675687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圖片 3">
            <a:hlinkClick r:id="rId3"/>
            <a:extLst>
              <a:ext uri="{FF2B5EF4-FFF2-40B4-BE49-F238E27FC236}">
                <a16:creationId xmlns:a16="http://schemas.microsoft.com/office/drawing/2014/main" id="{2537698F-F1D5-4606-975A-481538C7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501900"/>
            <a:ext cx="214788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">
            <a:extLst>
              <a:ext uri="{FF2B5EF4-FFF2-40B4-BE49-F238E27FC236}">
                <a16:creationId xmlns:a16="http://schemas.microsoft.com/office/drawing/2014/main" id="{43642FC6-0C19-49A9-AB95-CBCC64C48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5888"/>
            <a:ext cx="875347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圖片 29">
            <a:hlinkClick r:id="rId3"/>
            <a:extLst>
              <a:ext uri="{FF2B5EF4-FFF2-40B4-BE49-F238E27FC236}">
                <a16:creationId xmlns:a16="http://schemas.microsoft.com/office/drawing/2014/main" id="{42F44E80-2507-4C79-9FE9-FF3D33D39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00438"/>
            <a:ext cx="262096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26">
            <a:hlinkClick r:id="rId5"/>
            <a:extLst>
              <a:ext uri="{FF2B5EF4-FFF2-40B4-BE49-F238E27FC236}">
                <a16:creationId xmlns:a16="http://schemas.microsoft.com/office/drawing/2014/main" id="{67B02D0F-BD56-4924-B11F-CC509AAFE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3532188"/>
            <a:ext cx="2695575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">
            <a:extLst>
              <a:ext uri="{FF2B5EF4-FFF2-40B4-BE49-F238E27FC236}">
                <a16:creationId xmlns:a16="http://schemas.microsoft.com/office/drawing/2014/main" id="{DDD1C9BE-8C62-4B6D-8639-1BD5C122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6327775"/>
            <a:ext cx="2303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圖片 2">
            <a:extLst>
              <a:ext uri="{FF2B5EF4-FFF2-40B4-BE49-F238E27FC236}">
                <a16:creationId xmlns:a16="http://schemas.microsoft.com/office/drawing/2014/main" id="{C862BA0D-8E2D-45B4-AB05-C15B3CAD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">
            <a:extLst>
              <a:ext uri="{FF2B5EF4-FFF2-40B4-BE49-F238E27FC236}">
                <a16:creationId xmlns:a16="http://schemas.microsoft.com/office/drawing/2014/main" id="{CFF7FBFE-98AC-45A6-AFF6-7B35BF28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6327775"/>
            <a:ext cx="2303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圖片 2">
            <a:extLst>
              <a:ext uri="{FF2B5EF4-FFF2-40B4-BE49-F238E27FC236}">
                <a16:creationId xmlns:a16="http://schemas.microsoft.com/office/drawing/2014/main" id="{870E95BF-167E-4664-8A65-DFD8C2A6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539750"/>
            <a:ext cx="9144001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AD25DF7-A589-4B2A-8345-A2CC224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59" y="666750"/>
            <a:ext cx="8064897" cy="1143000"/>
          </a:xfrm>
        </p:spPr>
        <p:txBody>
          <a:bodyPr/>
          <a:lstStyle/>
          <a:p>
            <a:pPr>
              <a:defRPr/>
            </a:pPr>
            <a:r>
              <a:rPr lang="zh-TW" alt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修正「臺中市政府所屬機關學校聘僱職務代理人報酬支給要點」第</a:t>
            </a:r>
            <a:r>
              <a:rPr lang="en-US" altLang="zh-TW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2</a:t>
            </a:r>
            <a:r>
              <a:rPr lang="zh-TW" alt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點附表，並自</a:t>
            </a:r>
            <a:r>
              <a:rPr lang="en-US" altLang="zh-TW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114</a:t>
            </a:r>
            <a:r>
              <a:rPr lang="zh-TW" alt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年</a:t>
            </a:r>
            <a:r>
              <a:rPr lang="en-US" altLang="zh-TW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9</a:t>
            </a:r>
            <a:r>
              <a:rPr lang="zh-TW" alt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月</a:t>
            </a:r>
            <a:r>
              <a:rPr lang="en-US" altLang="zh-TW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</a:t>
            </a:r>
            <a:r>
              <a:rPr lang="zh-TW" alt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日生效。</a:t>
            </a:r>
            <a:endParaRPr lang="zh-TW" altLang="en-US" sz="26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6C0A139-661C-4409-8377-3CEA8D55210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67851" y="5833219"/>
            <a:ext cx="8439150" cy="47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atinLnBrk="1"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臺中市政府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日府授人力字第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1140288465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endParaRPr lang="zh-TW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36002F6-2929-4922-A3F7-53604168F799}"/>
              </a:ext>
            </a:extLst>
          </p:cNvPr>
          <p:cNvSpPr/>
          <p:nvPr/>
        </p:nvSpPr>
        <p:spPr>
          <a:xfrm>
            <a:off x="727075" y="1993374"/>
            <a:ext cx="3484885" cy="8434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修正要點第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點附表報酬標準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委任第一職等職務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2AD539D-822E-4C0D-9517-45D68C9640C7}"/>
              </a:ext>
            </a:extLst>
          </p:cNvPr>
          <p:cNvSpPr/>
          <p:nvPr/>
        </p:nvSpPr>
        <p:spPr>
          <a:xfrm>
            <a:off x="727075" y="3675716"/>
            <a:ext cx="3528056" cy="1311888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最低職務列等委任第一職等之職務（如書記），約僱代理人員薪點修正為三等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230</a:t>
            </a: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薪點支薪。</a:t>
            </a:r>
            <a:endParaRPr lang="en-US" alt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08434FB-78CD-4F33-92DB-B1C3E908E00F}"/>
              </a:ext>
            </a:extLst>
          </p:cNvPr>
          <p:cNvSpPr/>
          <p:nvPr/>
        </p:nvSpPr>
        <p:spPr>
          <a:xfrm>
            <a:off x="4932041" y="1993373"/>
            <a:ext cx="3484883" cy="8434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修正要點第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點附表報酬標準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委任第三職等職務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DDA8646-B384-4FE5-AB92-77A93DE690F0}"/>
              </a:ext>
            </a:extLst>
          </p:cNvPr>
          <p:cNvSpPr/>
          <p:nvPr/>
        </p:nvSpPr>
        <p:spPr>
          <a:xfrm>
            <a:off x="4932043" y="3681390"/>
            <a:ext cx="3484881" cy="130713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最低職務列等委任第三職等之職務</a:t>
            </a:r>
            <a:r>
              <a:rPr lang="en-US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如辦事員、助理稅務員</a:t>
            </a:r>
            <a:r>
              <a:rPr lang="en-US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，約僱代理人員薪點修正為三等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230</a:t>
            </a: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薪點支薪。</a:t>
            </a:r>
          </a:p>
        </p:txBody>
      </p:sp>
      <p:sp>
        <p:nvSpPr>
          <p:cNvPr id="16" name="內容版面配置區 15">
            <a:extLst>
              <a:ext uri="{FF2B5EF4-FFF2-40B4-BE49-F238E27FC236}">
                <a16:creationId xmlns:a16="http://schemas.microsoft.com/office/drawing/2014/main" id="{F3E15EA4-FC32-49CA-9073-1D4DBE8F7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924051"/>
            <a:ext cx="8540750" cy="3263056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75FF07EA-092E-441B-A046-CEF72725D185}"/>
              </a:ext>
            </a:extLst>
          </p:cNvPr>
          <p:cNvSpPr/>
          <p:nvPr/>
        </p:nvSpPr>
        <p:spPr>
          <a:xfrm>
            <a:off x="2132202" y="2951163"/>
            <a:ext cx="484632" cy="610252"/>
          </a:xfrm>
          <a:prstGeom prst="downArrow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C17487E7-1DAF-4AAF-8163-93CAFCFFA15E}"/>
              </a:ext>
            </a:extLst>
          </p:cNvPr>
          <p:cNvSpPr/>
          <p:nvPr/>
        </p:nvSpPr>
        <p:spPr>
          <a:xfrm>
            <a:off x="6284852" y="2951163"/>
            <a:ext cx="484632" cy="610252"/>
          </a:xfrm>
          <a:prstGeom prst="downArrow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F596AE5-5191-4FF8-919B-C83194A6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57" y="4606687"/>
            <a:ext cx="612000" cy="6120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73464CE-F366-4596-9A47-96F84F50D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56" y="4606687"/>
            <a:ext cx="612000" cy="612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CC515B9-85BD-4132-98EA-6341504D4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37" y="2632660"/>
            <a:ext cx="720000" cy="72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4B03DA3-B37A-48D6-85AC-DC5C22648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79" y="263833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6383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>
            <a:extLst>
              <a:ext uri="{FF2B5EF4-FFF2-40B4-BE49-F238E27FC236}">
                <a16:creationId xmlns:a16="http://schemas.microsoft.com/office/drawing/2014/main" id="{79E02590-AFA0-429C-955F-59EB8F1F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6327775"/>
            <a:ext cx="2303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2">
            <a:extLst>
              <a:ext uri="{FF2B5EF4-FFF2-40B4-BE49-F238E27FC236}">
                <a16:creationId xmlns:a16="http://schemas.microsoft.com/office/drawing/2014/main" id="{1D6D5955-DCD7-45CC-915B-209DDE8B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>
            <a:extLst>
              <a:ext uri="{FF2B5EF4-FFF2-40B4-BE49-F238E27FC236}">
                <a16:creationId xmlns:a16="http://schemas.microsoft.com/office/drawing/2014/main" id="{29561429-B622-4441-9898-C1921611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6327775"/>
            <a:ext cx="2303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圖片 2">
            <a:extLst>
              <a:ext uri="{FF2B5EF4-FFF2-40B4-BE49-F238E27FC236}">
                <a16:creationId xmlns:a16="http://schemas.microsoft.com/office/drawing/2014/main" id="{6B02D093-C05E-426F-B1B2-F0EFEFED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1">
            <a:extLst>
              <a:ext uri="{FF2B5EF4-FFF2-40B4-BE49-F238E27FC236}">
                <a16:creationId xmlns:a16="http://schemas.microsoft.com/office/drawing/2014/main" id="{4DE7E013-1D5B-423D-B7BE-52EBEE5A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6327775"/>
            <a:ext cx="2303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圖片 2">
            <a:extLst>
              <a:ext uri="{FF2B5EF4-FFF2-40B4-BE49-F238E27FC236}">
                <a16:creationId xmlns:a16="http://schemas.microsoft.com/office/drawing/2014/main" id="{F8DBE9E4-114F-4394-86BE-B47B891B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A2662FD-ECB2-45B8-A84E-35F8127E1B8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769938"/>
            <a:ext cx="8540750" cy="1143000"/>
          </a:xfrm>
        </p:spPr>
        <p:txBody>
          <a:bodyPr/>
          <a:lstStyle/>
          <a:p>
            <a:pPr eaLnBrk="1" hangingPunct="1"/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行政院訂定</a:t>
            </a:r>
            <a:r>
              <a:rPr lang="zh-TW" altLang="zh-TW" sz="3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「一百十</a:t>
            </a: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zh-TW" altLang="zh-TW" sz="3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年軍公教人員年終工作獎金發給注意事項」，自</a:t>
            </a:r>
            <a:r>
              <a:rPr lang="en-US" altLang="zh-TW" sz="3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zh-TW" sz="3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3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3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日生效</a:t>
            </a:r>
            <a:endParaRPr lang="zh-TW" altLang="zh-TW" sz="3200">
              <a:solidFill>
                <a:srgbClr val="0000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C8BA0A1-2928-4F00-AC3D-BE5ECC4C24C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33375" y="2070100"/>
            <a:ext cx="8540750" cy="1955800"/>
          </a:xfrm>
        </p:spPr>
        <p:txBody>
          <a:bodyPr/>
          <a:lstStyle/>
          <a:p>
            <a:pPr>
              <a:defRPr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修正第四點規定，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年年終工作獎金於春節前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日（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115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日）一次發給。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zh-TW" altLang="zh-TW" sz="3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21ED705-81AB-4D40-B23A-1BEB49C8750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11188" y="5229225"/>
            <a:ext cx="82311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Clr>
                <a:srgbClr val="DC5900"/>
              </a:buClr>
              <a:buFont typeface="Wingdings" panose="05000000000000000000" pitchFamily="2" charset="2"/>
              <a:buNone/>
            </a:pP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臺中市政府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日府授人給字第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1140305685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號函轉</a:t>
            </a:r>
            <a:r>
              <a:rPr lang="zh-TW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日院授人給字第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1144001779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endParaRPr lang="zh-TW" altLang="zh-TW" sz="200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333B833-0B39-443C-8FAA-E0C56CB658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811213"/>
            <a:ext cx="8540750" cy="587375"/>
          </a:xfrm>
        </p:spPr>
        <p:txBody>
          <a:bodyPr/>
          <a:lstStyle/>
          <a:p>
            <a:pPr eaLnBrk="1" hangingPunct="1"/>
            <a:r>
              <a:rPr lang="en-US" altLang="zh-TW" sz="40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40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年度本府員工協助方案 </a:t>
            </a:r>
            <a:br>
              <a:rPr lang="en-US" altLang="zh-TW" sz="40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8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4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大升級措施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73F85A9-FDA6-46E1-88A3-A855BE194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11325"/>
            <a:ext cx="85407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措施</a:t>
            </a:r>
            <a:r>
              <a:rPr lang="en-US" altLang="zh-TW" sz="28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b="1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新增臺中市政府員工協助方案</a:t>
            </a:r>
            <a:r>
              <a:rPr lang="en-US" altLang="zh-TW" sz="2800" b="1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LINE</a:t>
            </a:r>
            <a:r>
              <a:rPr lang="zh-TW" altLang="en-US" sz="2800" b="1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官方帳號</a:t>
            </a:r>
            <a:endParaRPr lang="en-US" altLang="zh-TW" sz="2400" b="1">
              <a:solidFill>
                <a:srgbClr val="000508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340" name="圖片 3">
            <a:extLst>
              <a:ext uri="{FF2B5EF4-FFF2-40B4-BE49-F238E27FC236}">
                <a16:creationId xmlns:a16="http://schemas.microsoft.com/office/drawing/2014/main" id="{6DDF7042-F98B-40B3-A3F0-DA695BB5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9715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>
            <a:extLst>
              <a:ext uri="{FF2B5EF4-FFF2-40B4-BE49-F238E27FC236}">
                <a16:creationId xmlns:a16="http://schemas.microsoft.com/office/drawing/2014/main" id="{5112870A-3D4C-476A-BCF0-53597A0C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4271963"/>
            <a:ext cx="79819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措施</a:t>
            </a:r>
            <a:r>
              <a:rPr lang="en-US" altLang="zh-TW" sz="28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b="1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主管</a:t>
            </a:r>
            <a:r>
              <a:rPr lang="en-US" altLang="zh-TW" sz="2800" b="1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人事</a:t>
            </a:r>
            <a:r>
              <a:rPr lang="en-US" altLang="zh-TW" sz="2800" b="1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人員轉介方式電子化</a:t>
            </a:r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996C8537-4203-4B60-A658-570388E4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592388"/>
            <a:ext cx="6108700" cy="1019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25"/>
              </a:spcBef>
              <a:buClrTx/>
              <a:buSzTx/>
              <a:buFontTx/>
              <a:buNone/>
              <a:defRPr/>
            </a:pPr>
            <a:r>
              <a:rPr lang="zh-TW" altLang="en-US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搜尋官方帳號</a:t>
            </a:r>
            <a:r>
              <a:rPr lang="en-US" altLang="zh-TW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ID</a:t>
            </a:r>
            <a:r>
              <a:rPr lang="en-US" altLang="zh-TW" sz="2400" dirty="0">
                <a:solidFill>
                  <a:srgbClr val="000508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b="1" dirty="0">
                <a:solidFill>
                  <a:srgbClr val="C0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@taichungeap</a:t>
            </a:r>
            <a:r>
              <a:rPr lang="en-US" altLang="zh-TW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或掃描</a:t>
            </a:r>
            <a:r>
              <a:rPr lang="en-US" altLang="zh-TW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QR-code</a:t>
            </a: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加入員工協助方案</a:t>
            </a:r>
            <a:r>
              <a:rPr lang="en-US" altLang="zh-TW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LINE</a:t>
            </a: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官方帳號，一鍵化整合服務資源，提供更便捷的服務模式。</a:t>
            </a:r>
          </a:p>
        </p:txBody>
      </p:sp>
      <p:sp>
        <p:nvSpPr>
          <p:cNvPr id="7175" name="Rectangle 2">
            <a:extLst>
              <a:ext uri="{FF2B5EF4-FFF2-40B4-BE49-F238E27FC236}">
                <a16:creationId xmlns:a16="http://schemas.microsoft.com/office/drawing/2014/main" id="{C7F4FACF-CFE4-4028-99A2-9EB81D5F4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4905375"/>
            <a:ext cx="8359775" cy="1019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電子化申請程序，透過線上平臺進行轉介申請，提升服務效率。</a:t>
            </a:r>
            <a:r>
              <a:rPr lang="en-US" altLang="zh-TW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 </a:t>
            </a:r>
            <a:r>
              <a:rPr lang="en-US" altLang="zh-TW" sz="2400" b="1" dirty="0">
                <a:solidFill>
                  <a:srgbClr val="C0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https://forms.gle/w1Xw8GFqYEHDgSjy6</a:t>
            </a:r>
            <a:r>
              <a:rPr lang="en-US" altLang="zh-TW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dirty="0">
              <a:solidFill>
                <a:srgbClr val="000508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C12DA8A-5B2B-41AA-8722-31DF04F1DA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765175"/>
            <a:ext cx="8540750" cy="587375"/>
          </a:xfrm>
        </p:spPr>
        <p:txBody>
          <a:bodyPr/>
          <a:lstStyle/>
          <a:p>
            <a:pPr eaLnBrk="1" hangingPunct="1"/>
            <a:r>
              <a:rPr lang="zh-TW" altLang="en-US" sz="40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本府員工協助方案</a:t>
            </a:r>
            <a:br>
              <a:rPr lang="en-US" altLang="zh-TW" sz="40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0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服務流程（</a:t>
            </a:r>
            <a:r>
              <a:rPr lang="en-US" altLang="zh-TW" sz="40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1/4</a:t>
            </a:r>
            <a:r>
              <a:rPr lang="zh-TW" altLang="en-US" sz="40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5363" name="矩形 1">
            <a:extLst>
              <a:ext uri="{FF2B5EF4-FFF2-40B4-BE49-F238E27FC236}">
                <a16:creationId xmlns:a16="http://schemas.microsoft.com/office/drawing/2014/main" id="{3CDC137B-FC5C-40C8-93D5-82C073613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28775"/>
            <a:ext cx="8207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C5900"/>
              </a:buClr>
              <a:buSzTx/>
              <a:buFont typeface="Wingdings" panose="05000000000000000000" pitchFamily="2" charset="2"/>
              <a:buNone/>
            </a:pPr>
            <a:r>
              <a:rPr lang="zh-TW" altLang="en-US" sz="2400" b="1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◆服務對象：</a:t>
            </a:r>
            <a:r>
              <a:rPr lang="zh-TW" altLang="en-US" sz="240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本府暨所屬各機關學校員工，</a:t>
            </a:r>
            <a:r>
              <a:rPr lang="zh-TW" altLang="en-US" sz="24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教育人員於本市教師諮商輔導支持服務建置前提供服務。</a:t>
            </a:r>
            <a:endParaRPr lang="en-US" altLang="zh-TW" sz="240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364" name="圖片 2" descr="一張含有 文字, 螢幕擷取畫面, 字型 的圖片&#10;&#10;AI 產生的內容可能不正確。">
            <a:extLst>
              <a:ext uri="{FF2B5EF4-FFF2-40B4-BE49-F238E27FC236}">
                <a16:creationId xmlns:a16="http://schemas.microsoft.com/office/drawing/2014/main" id="{5BBC247B-F09B-47E4-BA25-E7B2C31E7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73338"/>
            <a:ext cx="8059738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2CCF918-F59F-40AF-9788-E651BFC35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382588"/>
            <a:ext cx="902335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4000">
                <a:solidFill>
                  <a:srgbClr val="DC5900"/>
                </a:solidFill>
                <a:ea typeface="標楷體" panose="03000509000000000000" pitchFamily="65" charset="-120"/>
              </a:rPr>
              <a:t>  本府員工協助方案</a:t>
            </a:r>
            <a:endParaRPr lang="en-US" altLang="zh-TW" sz="4000">
              <a:solidFill>
                <a:srgbClr val="DC5900"/>
              </a:solidFill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4000">
                <a:solidFill>
                  <a:srgbClr val="DC5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個人協助服務</a:t>
            </a:r>
            <a:r>
              <a:rPr lang="zh-TW" altLang="en-US" sz="4000">
                <a:solidFill>
                  <a:srgbClr val="DC5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4000">
                <a:solidFill>
                  <a:srgbClr val="DC5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2/4</a:t>
            </a:r>
            <a:r>
              <a:rPr lang="zh-TW" altLang="en-US" sz="4000">
                <a:solidFill>
                  <a:srgbClr val="DC5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4000">
              <a:solidFill>
                <a:srgbClr val="DC5900"/>
              </a:solidFill>
              <a:ea typeface="標楷體" panose="03000509000000000000" pitchFamily="65" charset="-12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A394330-F276-4AE5-B98B-8E72C44E3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550988"/>
            <a:ext cx="8591550" cy="49688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◆個人協助</a:t>
            </a:r>
            <a:r>
              <a:rPr lang="zh-TW" altLang="en-US" sz="2400" b="1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</a:t>
            </a:r>
            <a:r>
              <a:rPr lang="zh-TW" altLang="en-US" sz="2400" b="1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內容：</a:t>
            </a:r>
            <a:endParaRPr lang="en-US" altLang="zh-TW" sz="2400" b="1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一對一顧問諮詢</a:t>
            </a:r>
            <a:endParaRPr lang="en-US" altLang="zh-TW" sz="2400" b="1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包括心理、法律、健康、財務、管理等議題。</a:t>
            </a:r>
            <a:endParaRPr lang="en-US" altLang="zh-TW" sz="2400" b="1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◆申請方式：</a:t>
            </a:r>
            <a:r>
              <a:rPr lang="zh-TW" altLang="en-US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多元求助系統</a:t>
            </a:r>
            <a:endParaRPr lang="en-US" altLang="zh-TW" sz="2400" dirty="0">
              <a:solidFill>
                <a:srgbClr val="000508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        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0800-028-885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專線電話、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LINE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官方帳號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(@taichungeap) 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服務時間為週一至週五中午</a:t>
            </a:r>
            <a:r>
              <a:rPr lang="en-US" altLang="zh-TW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時至晚間</a:t>
            </a:r>
            <a:r>
              <a:rPr lang="en-US" altLang="zh-TW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時，國定假日為</a:t>
            </a:r>
            <a:endParaRPr lang="en-US" altLang="zh-TW" sz="2400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休息日。</a:t>
            </a:r>
            <a:endParaRPr lang="en-US" altLang="zh-TW" sz="1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電子郵件：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將需求寄送至</a:t>
            </a:r>
            <a:r>
              <a:rPr lang="en-US" altLang="zh-TW" sz="2400" b="1" u="sng" dirty="0">
                <a:solidFill>
                  <a:srgbClr val="CC66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sulisten13@gmail.com </a:t>
            </a:r>
            <a:r>
              <a:rPr lang="zh-TW" altLang="en-US" sz="2400" b="1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>
              <a:solidFill>
                <a:srgbClr val="000508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小時線上平臺</a:t>
            </a: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：連結專業機構線上平臺或</a:t>
            </a:r>
            <a:r>
              <a:rPr lang="zh-TW" altLang="en-US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掃描</a:t>
            </a:r>
            <a:r>
              <a:rPr lang="en-US" altLang="zh-TW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QR-</a:t>
            </a:r>
            <a:r>
              <a:rPr lang="zh-TW" altLang="en-US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en-US" altLang="zh-TW" sz="2400" dirty="0">
              <a:solidFill>
                <a:srgbClr val="000508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en-US" altLang="zh-TW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CODE</a:t>
            </a: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預約（</a:t>
            </a:r>
            <a:r>
              <a:rPr lang="en-US" altLang="zh-TW" sz="2400" b="1" u="sng" dirty="0">
                <a:solidFill>
                  <a:srgbClr val="CC66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https://forms.gle/U3JPfkTSwUuszger9</a:t>
            </a:r>
            <a:r>
              <a:rPr lang="en-US" altLang="zh-TW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en-US" altLang="zh-TW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en-US" altLang="zh-TW" sz="2400" dirty="0">
                <a:solidFill>
                  <a:srgbClr val="00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所有諮詢服務均受隱私權保密政策保護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</a:p>
        </p:txBody>
      </p:sp>
      <p:pic>
        <p:nvPicPr>
          <p:cNvPr id="16388" name="圖片 2">
            <a:extLst>
              <a:ext uri="{FF2B5EF4-FFF2-40B4-BE49-F238E27FC236}">
                <a16:creationId xmlns:a16="http://schemas.microsoft.com/office/drawing/2014/main" id="{0002C4D2-2C59-4CD2-AA12-BCA4D610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3099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圖片 4">
            <a:extLst>
              <a:ext uri="{FF2B5EF4-FFF2-40B4-BE49-F238E27FC236}">
                <a16:creationId xmlns:a16="http://schemas.microsoft.com/office/drawing/2014/main" id="{C4852A27-6772-406E-A09D-565317F77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3498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圖片 10">
            <a:extLst>
              <a:ext uri="{FF2B5EF4-FFF2-40B4-BE49-F238E27FC236}">
                <a16:creationId xmlns:a16="http://schemas.microsoft.com/office/drawing/2014/main" id="{549C7344-15C3-4208-B8BB-9294988C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45783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圖片 2">
            <a:extLst>
              <a:ext uri="{FF2B5EF4-FFF2-40B4-BE49-F238E27FC236}">
                <a16:creationId xmlns:a16="http://schemas.microsoft.com/office/drawing/2014/main" id="{9E249B86-2CD6-4204-8C8A-360D7280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圖片 2">
            <a:extLst>
              <a:ext uri="{FF2B5EF4-FFF2-40B4-BE49-F238E27FC236}">
                <a16:creationId xmlns:a16="http://schemas.microsoft.com/office/drawing/2014/main" id="{3E433C7E-AEF6-4A41-97B1-6F82BBED2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0748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4932F4B-D680-4932-B01D-3E0DA98B0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844675"/>
            <a:ext cx="86296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ts val="25"/>
              </a:spcBef>
              <a:buClr>
                <a:srgbClr val="DC5900"/>
              </a:buClr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altLang="en-US" sz="2400" b="1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組織協助服務內容：</a:t>
            </a:r>
            <a:endParaRPr lang="en-US" altLang="zh-TW" sz="2400" b="1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700"/>
              </a:lnSpc>
              <a:spcBef>
                <a:spcPts val="25"/>
              </a:spcBef>
              <a:buClr>
                <a:srgbClr val="DC5900"/>
              </a:buClr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zh-TW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專家入場諮詢</a:t>
            </a:r>
            <a:r>
              <a:rPr lang="zh-TW" altLang="en-US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40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針對機關學校內同仁工作面、組織面、</a:t>
            </a:r>
            <a:endParaRPr lang="en-US" altLang="zh-TW" sz="240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700"/>
              </a:lnSpc>
              <a:spcBef>
                <a:spcPts val="25"/>
              </a:spcBef>
              <a:buClr>
                <a:srgbClr val="DC5900"/>
              </a:buClr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管理面之諮詢服務。</a:t>
            </a:r>
            <a:endParaRPr lang="en-US" altLang="zh-TW" sz="240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700"/>
              </a:lnSpc>
              <a:spcBef>
                <a:spcPts val="25"/>
              </a:spcBef>
              <a:buClr>
                <a:srgbClr val="DC5900"/>
              </a:buClr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zh-TW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機關危機事件團體諮詢</a:t>
            </a:r>
            <a:r>
              <a:rPr lang="zh-TW" altLang="en-US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40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包含員工自殺（傷）、殺（傷）</a:t>
            </a:r>
            <a:endParaRPr lang="en-US" altLang="zh-TW" sz="240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700"/>
              </a:lnSpc>
              <a:spcBef>
                <a:spcPts val="25"/>
              </a:spcBef>
              <a:buClr>
                <a:srgbClr val="DC5900"/>
              </a:buClr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人或其他嚴重影響機關工作士氣事件之處遇。</a:t>
            </a:r>
            <a:endParaRPr lang="en-US" altLang="zh-TW" sz="240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700"/>
              </a:lnSpc>
              <a:spcBef>
                <a:spcPts val="25"/>
              </a:spcBef>
              <a:buClr>
                <a:srgbClr val="DC5900"/>
              </a:buClr>
              <a:buFont typeface="Wingdings" panose="05000000000000000000" pitchFamily="2" charset="2"/>
              <a:buNone/>
            </a:pPr>
            <a:endParaRPr lang="en-US" altLang="zh-TW" sz="240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700"/>
              </a:lnSpc>
              <a:spcBef>
                <a:spcPts val="25"/>
              </a:spcBef>
              <a:buClr>
                <a:srgbClr val="DC5900"/>
              </a:buClr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altLang="en-US" sz="2400" b="1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申請方式：</a:t>
            </a:r>
            <a:endParaRPr lang="en-US" altLang="zh-TW" sz="2400" b="1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700"/>
              </a:lnSpc>
              <a:spcBef>
                <a:spcPts val="25"/>
              </a:spcBef>
              <a:buClr>
                <a:srgbClr val="DC5900"/>
              </a:buClr>
              <a:buFont typeface="Wingdings" panose="05000000000000000000" pitchFamily="2" charset="2"/>
              <a:buNone/>
            </a:pPr>
            <a:r>
              <a:rPr lang="zh-TW" altLang="en-US" sz="2400" b="1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sz="240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請連結本府員工協助方案網站</a:t>
            </a:r>
            <a:r>
              <a:rPr lang="en-US" altLang="zh-TW" sz="2400">
                <a:solidFill>
                  <a:srgbClr val="001D32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b="1" u="sng">
                <a:solidFill>
                  <a:srgbClr val="CC66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https://www.taichung.gov.tw/1710369/post</a:t>
            </a:r>
            <a:r>
              <a:rPr lang="en-US" altLang="zh-TW" sz="2400">
                <a:solidFill>
                  <a:srgbClr val="001D32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240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，下載表件</a:t>
            </a:r>
            <a:r>
              <a:rPr lang="zh-TW" altLang="en-US" sz="2400">
                <a:solidFill>
                  <a:srgbClr val="001D32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填寫，並將表件以電子郵件寄送至人事處聯絡窗口信箱</a:t>
            </a:r>
            <a:r>
              <a:rPr lang="en-US" altLang="zh-TW" sz="2400">
                <a:solidFill>
                  <a:srgbClr val="001D32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b="1" u="sng">
                <a:solidFill>
                  <a:srgbClr val="CC66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compensation110doptc@gmail.com</a:t>
            </a:r>
            <a:r>
              <a:rPr lang="en-US" altLang="zh-TW" sz="2400">
                <a:solidFill>
                  <a:srgbClr val="001D32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>
                <a:solidFill>
                  <a:srgbClr val="001D32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，由人事處媒合後提供服務。</a:t>
            </a:r>
            <a:endParaRPr lang="zh-TW" altLang="en-US" sz="240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buClr>
                <a:srgbClr val="DC5900"/>
              </a:buClr>
              <a:buFont typeface="Wingdings" panose="05000000000000000000" pitchFamily="2" charset="2"/>
              <a:buNone/>
            </a:pPr>
            <a:endParaRPr lang="en-US" altLang="zh-TW" sz="240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FB9E3CC-3C79-4A65-B26E-E591E1C44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414338"/>
            <a:ext cx="8540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4000">
                <a:solidFill>
                  <a:srgbClr val="DC5900"/>
                </a:solidFill>
                <a:ea typeface="標楷體" panose="03000509000000000000" pitchFamily="65" charset="-120"/>
              </a:rPr>
              <a:t> 本府員工協助方案</a:t>
            </a:r>
            <a:endParaRPr lang="en-US" altLang="zh-TW" sz="4000">
              <a:solidFill>
                <a:srgbClr val="DC5900"/>
              </a:solidFill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4000">
                <a:solidFill>
                  <a:srgbClr val="DC5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組織協助服務</a:t>
            </a:r>
            <a:r>
              <a:rPr lang="zh-TW" altLang="en-US" sz="4000">
                <a:solidFill>
                  <a:srgbClr val="DC5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4000">
                <a:solidFill>
                  <a:srgbClr val="DC5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3/4</a:t>
            </a:r>
            <a:r>
              <a:rPr lang="zh-TW" altLang="en-US" sz="4000">
                <a:solidFill>
                  <a:srgbClr val="DC5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4000">
              <a:solidFill>
                <a:srgbClr val="DC5900"/>
              </a:solidFill>
              <a:ea typeface="標楷體" panose="03000509000000000000" pitchFamily="65" charset="-120"/>
            </a:endParaRPr>
          </a:p>
        </p:txBody>
      </p:sp>
      <p:pic>
        <p:nvPicPr>
          <p:cNvPr id="17412" name="圖片 4">
            <a:extLst>
              <a:ext uri="{FF2B5EF4-FFF2-40B4-BE49-F238E27FC236}">
                <a16:creationId xmlns:a16="http://schemas.microsoft.com/office/drawing/2014/main" id="{77EF8FAD-3AFC-4DF0-8373-75B256274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2558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圖片 6">
            <a:extLst>
              <a:ext uri="{FF2B5EF4-FFF2-40B4-BE49-F238E27FC236}">
                <a16:creationId xmlns:a16="http://schemas.microsoft.com/office/drawing/2014/main" id="{FA6218E2-6119-4463-B77C-298985A5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9733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7383802-23E7-4A21-856E-EB8A4711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9400" y="560388"/>
            <a:ext cx="9671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4000">
                <a:solidFill>
                  <a:srgbClr val="DC5900"/>
                </a:solidFill>
                <a:ea typeface="標楷體" panose="03000509000000000000" pitchFamily="65" charset="-120"/>
              </a:rPr>
              <a:t> 本府員工協助方案</a:t>
            </a:r>
            <a:endParaRPr lang="en-US" altLang="zh-TW" sz="4000">
              <a:solidFill>
                <a:srgbClr val="DC5900"/>
              </a:solidFill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4000">
                <a:solidFill>
                  <a:srgbClr val="DC5900"/>
                </a:solidFill>
                <a:ea typeface="標楷體" panose="03000509000000000000" pitchFamily="65" charset="-120"/>
              </a:rPr>
              <a:t>心理巡迴駐點服務</a:t>
            </a:r>
            <a:r>
              <a:rPr lang="zh-TW" altLang="en-US" sz="4000">
                <a:solidFill>
                  <a:srgbClr val="DC5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4000">
                <a:solidFill>
                  <a:srgbClr val="DC5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4/4</a:t>
            </a:r>
            <a:r>
              <a:rPr lang="zh-TW" altLang="en-US" sz="4000">
                <a:solidFill>
                  <a:srgbClr val="DC5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4000">
              <a:solidFill>
                <a:srgbClr val="DC5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EE3A874-DF38-4744-A51A-9ECE1C6A0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2011363"/>
            <a:ext cx="6172200" cy="41925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altLang="en-US" sz="2400" b="1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主題：</a:t>
            </a:r>
            <a:endParaRPr lang="en-US" altLang="zh-TW" sz="2400" b="1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包含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「如果情緒是隻貓，你能不能好好照顧牠？」、「編出你我的美好日常」、「紓壓曼陀羅彩繪與創作」、「凝結美好：結晶之花心流體驗」及「回憶的氣味：從香氣療癒內在經驗」。</a:t>
            </a:r>
            <a:endParaRPr lang="en-US" altLang="zh-TW" sz="2400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200"/>
              </a:lnSpc>
              <a:spcBef>
                <a:spcPts val="0"/>
              </a:spcBef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endParaRPr lang="en-US" altLang="zh-TW" sz="2400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altLang="en-US" sz="2400" b="1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申請方式：</a:t>
            </a:r>
            <a:endParaRPr lang="en-US" altLang="zh-TW" sz="2400" b="1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同仁</a:t>
            </a: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視需求自行上網申請，並由人事處評</a:t>
            </a:r>
            <a:endParaRPr lang="en-US" altLang="zh-TW" sz="2400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估後辦理媒合作業。</a:t>
            </a:r>
            <a:endParaRPr lang="en-US" altLang="zh-TW" sz="2400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rgbClr val="DC59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2400" b="1" u="sng" dirty="0">
                <a:solidFill>
                  <a:srgbClr val="CC66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https://forms.gle/rLw49Y2rC8W66Xm66</a:t>
            </a:r>
            <a:r>
              <a:rPr lang="en-US" altLang="zh-TW" sz="2400" dirty="0">
                <a:solidFill>
                  <a:srgbClr val="00050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400" dirty="0">
                <a:solidFill>
                  <a:srgbClr val="001D3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 </a:t>
            </a:r>
            <a:endParaRPr lang="en-US" altLang="zh-TW" sz="2400" dirty="0">
              <a:solidFill>
                <a:srgbClr val="001D3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436" name="圖片 4">
            <a:extLst>
              <a:ext uri="{FF2B5EF4-FFF2-40B4-BE49-F238E27FC236}">
                <a16:creationId xmlns:a16="http://schemas.microsoft.com/office/drawing/2014/main" id="{D6E3AEBB-FF64-4ABD-A42F-EA4B30E0F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94288"/>
            <a:ext cx="11271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圖片 5">
            <a:extLst>
              <a:ext uri="{FF2B5EF4-FFF2-40B4-BE49-F238E27FC236}">
                <a16:creationId xmlns:a16="http://schemas.microsoft.com/office/drawing/2014/main" id="{21A93E9E-72BE-4BC7-909F-CC59A214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25650"/>
            <a:ext cx="10795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圖片 7">
            <a:extLst>
              <a:ext uri="{FF2B5EF4-FFF2-40B4-BE49-F238E27FC236}">
                <a16:creationId xmlns:a16="http://schemas.microsoft.com/office/drawing/2014/main" id="{B07F3C30-827A-4127-8748-1A90C005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321050"/>
            <a:ext cx="12017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圖片 9">
            <a:extLst>
              <a:ext uri="{FF2B5EF4-FFF2-40B4-BE49-F238E27FC236}">
                <a16:creationId xmlns:a16="http://schemas.microsoft.com/office/drawing/2014/main" id="{AB3D484F-77CE-4B8F-B301-9C45E7A4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/>
          <a:stretch>
            <a:fillRect/>
          </a:stretch>
        </p:blipFill>
        <p:spPr bwMode="auto">
          <a:xfrm>
            <a:off x="7667625" y="3357563"/>
            <a:ext cx="11271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圖片 11">
            <a:extLst>
              <a:ext uri="{FF2B5EF4-FFF2-40B4-BE49-F238E27FC236}">
                <a16:creationId xmlns:a16="http://schemas.microsoft.com/office/drawing/2014/main" id="{9DBF60F1-4D7D-4A8A-A7BF-131909B3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9"/>
          <a:stretch>
            <a:fillRect/>
          </a:stretch>
        </p:blipFill>
        <p:spPr bwMode="auto">
          <a:xfrm>
            <a:off x="6386513" y="2027238"/>
            <a:ext cx="11303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1B99B5D-0D1B-4F12-86C9-6D3F608EDAF7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年特約醫院</a:t>
            </a:r>
            <a:endParaRPr lang="zh-TW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DE997CC-1613-439D-8141-33C881704FF8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844675"/>
            <a:ext cx="8540750" cy="3906838"/>
          </a:xfrm>
        </p:spPr>
        <p:txBody>
          <a:bodyPr/>
          <a:lstStyle/>
          <a:p>
            <a:pPr eaLnBrk="1" hangingPunct="1"/>
            <a:r>
              <a:rPr lang="zh-TW" altLang="en-US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為照顧員工身心健康，本府</a:t>
            </a:r>
            <a:r>
              <a:rPr lang="en-US" altLang="zh-TW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年度計與本市</a:t>
            </a:r>
            <a:r>
              <a:rPr lang="en-US" altLang="zh-TW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家醫院簽訂特約醫院合約。</a:t>
            </a:r>
            <a:endParaRPr lang="en-US" altLang="zh-TW" sz="300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相關診療服務優惠內容摘要及身分證明書，請至本府人事處全球資訊網專區服務</a:t>
            </a:r>
            <a:r>
              <a:rPr lang="en-US" altLang="zh-TW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員工福利專區</a:t>
            </a:r>
            <a:r>
              <a:rPr lang="en-US" altLang="zh-TW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優惠</a:t>
            </a:r>
            <a:r>
              <a:rPr lang="en-US" altLang="zh-TW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店園</a:t>
            </a:r>
            <a:r>
              <a:rPr lang="en-US" altLang="zh-TW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/114</a:t>
            </a:r>
            <a:r>
              <a:rPr lang="zh-TW" altLang="en-US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年度臺中市特約醫院</a:t>
            </a:r>
            <a:r>
              <a:rPr lang="en-US" altLang="zh-TW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https://www.personnel.taichung.gov.tw/1790057/Lpsimplelist</a:t>
            </a:r>
            <a:r>
              <a:rPr lang="en-US" altLang="zh-TW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，下載參考運用。</a:t>
            </a:r>
            <a:endParaRPr lang="zh-TW" altLang="zh-TW" sz="300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AD25DF7-A589-4B2A-8345-A2CC224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59" y="908720"/>
            <a:ext cx="8064897" cy="901030"/>
          </a:xfrm>
        </p:spPr>
        <p:txBody>
          <a:bodyPr/>
          <a:lstStyle/>
          <a:p>
            <a:pPr>
              <a:defRPr/>
            </a:pPr>
            <a:r>
              <a:rPr lang="zh-TW" alt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各機關列入公務人員相關考試任用計畫之現缺職務，經分配考試錄取人員於實務訓練期滿前，已屆限齡退休年齡，其原依「各機關職務代理應行注意事項」約聘僱之人員，得續聘僱代理至該錄取人員實務訓練期滿之日止</a:t>
            </a:r>
            <a:endParaRPr lang="zh-TW" altLang="en-US" sz="26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6C0A139-661C-4409-8377-3CEA8D55210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24432" y="5713208"/>
            <a:ext cx="8439150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atinLnBrk="1"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臺中市政府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日府授人力字第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1140309116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號函轉銓敘部同年月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日部銓三字第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1145883199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endParaRPr lang="zh-TW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36002F6-2929-4922-A3F7-53604168F799}"/>
              </a:ext>
            </a:extLst>
          </p:cNvPr>
          <p:cNvSpPr/>
          <p:nvPr/>
        </p:nvSpPr>
        <p:spPr>
          <a:xfrm>
            <a:off x="766405" y="2240247"/>
            <a:ext cx="3484885" cy="8434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原銓敘部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日部銓三字第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1115430958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號函釋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2AD539D-822E-4C0D-9517-45D68C9640C7}"/>
              </a:ext>
            </a:extLst>
          </p:cNvPr>
          <p:cNvSpPr/>
          <p:nvPr/>
        </p:nvSpPr>
        <p:spPr>
          <a:xfrm>
            <a:off x="750636" y="3879646"/>
            <a:ext cx="3484885" cy="1544531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各機關列入公務人員相關考試任用計畫之現缺職務原約聘僱人員，於考試錄取人員報到後，應即解聘僱。</a:t>
            </a:r>
            <a:endParaRPr lang="en-US" altLang="zh-TW" sz="2000" dirty="0">
              <a:solidFill>
                <a:srgbClr val="00206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08434FB-78CD-4F33-92DB-B1C3E908E00F}"/>
              </a:ext>
            </a:extLst>
          </p:cNvPr>
          <p:cNvSpPr/>
          <p:nvPr/>
        </p:nvSpPr>
        <p:spPr>
          <a:xfrm>
            <a:off x="4788024" y="2240247"/>
            <a:ext cx="3888431" cy="8434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本次銓敘部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日部銓三字第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1145883199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號函補充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DDA8646-B384-4FE5-AB92-77A93DE690F0}"/>
              </a:ext>
            </a:extLst>
          </p:cNvPr>
          <p:cNvSpPr/>
          <p:nvPr/>
        </p:nvSpPr>
        <p:spPr>
          <a:xfrm>
            <a:off x="4788025" y="3879646"/>
            <a:ext cx="3888430" cy="1781602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應機關業務推動需要，爰補充規定為經分配考試錄取人員已屆限齡退休年齡，原職務代理人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得續聘僱代理至該錄取人員實務訓練期滿之日止。</a:t>
            </a:r>
          </a:p>
        </p:txBody>
      </p:sp>
      <p:sp>
        <p:nvSpPr>
          <p:cNvPr id="16" name="內容版面配置區 15">
            <a:extLst>
              <a:ext uri="{FF2B5EF4-FFF2-40B4-BE49-F238E27FC236}">
                <a16:creationId xmlns:a16="http://schemas.microsoft.com/office/drawing/2014/main" id="{F3E15EA4-FC32-49CA-9073-1D4DBE8F7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2204864"/>
            <a:ext cx="8540750" cy="3384375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9D2A73D7-F769-46E7-9CBA-52800CDE5C5D}"/>
              </a:ext>
            </a:extLst>
          </p:cNvPr>
          <p:cNvSpPr/>
          <p:nvPr/>
        </p:nvSpPr>
        <p:spPr>
          <a:xfrm>
            <a:off x="2256819" y="3207704"/>
            <a:ext cx="504056" cy="576064"/>
          </a:xfrm>
          <a:prstGeom prst="downArrow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701882DE-EA80-4CC0-8685-A04843F22005}"/>
              </a:ext>
            </a:extLst>
          </p:cNvPr>
          <p:cNvSpPr/>
          <p:nvPr/>
        </p:nvSpPr>
        <p:spPr>
          <a:xfrm>
            <a:off x="6350448" y="3207704"/>
            <a:ext cx="504056" cy="576064"/>
          </a:xfrm>
          <a:prstGeom prst="downArrow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D762483-0472-4A92-93CD-FF5DD071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42" y="5173217"/>
            <a:ext cx="612000" cy="612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8B8AA57-724E-434B-9E28-7C9EC8B0E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87" y="2889651"/>
            <a:ext cx="720000" cy="720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7479D50-62C9-421B-BD34-8CF47C30B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5" y="288965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32025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B7D5E9B-F809-476C-9D58-69AF26A25317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485775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本府員工消費特約商店及其他優惠訊息</a:t>
            </a:r>
            <a:endParaRPr lang="zh-TW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97CE3A2-65F8-4756-B004-13CF189D8E18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1628775"/>
            <a:ext cx="8540750" cy="4194175"/>
          </a:xfrm>
        </p:spPr>
        <p:txBody>
          <a:bodyPr/>
          <a:lstStyle/>
          <a:p>
            <a:pPr eaLnBrk="1" hangingPunct="1"/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為增進員工福利，本府簽訂員工消費特約商店，提供食、衣、住、行、育樂及醫療等全方位服務，相關資訊請至</a:t>
            </a:r>
            <a:r>
              <a:rPr lang="zh-TW" altLang="en-US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本府人事處全球資訊網專區服務</a:t>
            </a:r>
            <a:r>
              <a:rPr lang="en-US" altLang="zh-TW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員工福利專區</a:t>
            </a:r>
            <a:r>
              <a:rPr lang="en-US" altLang="zh-TW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優惠</a:t>
            </a:r>
            <a:r>
              <a:rPr lang="en-US" altLang="zh-TW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店園</a:t>
            </a:r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點選查詢，歡迎同仁多加運用。</a:t>
            </a:r>
            <a:endParaRPr lang="en-US" altLang="zh-TW" sz="26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https://edoptc.taichung.gov.tw/ego/index_main.php</a:t>
            </a:r>
            <a:endParaRPr lang="en-US" altLang="zh-TW" sz="24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26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其他優惠訊息，請至</a:t>
            </a:r>
            <a:r>
              <a:rPr lang="zh-TW" altLang="en-US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本府人事處全球資訊網專區服務</a:t>
            </a:r>
            <a:r>
              <a:rPr lang="en-US" altLang="zh-TW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員工福利專區</a:t>
            </a:r>
            <a:r>
              <a:rPr lang="en-US" altLang="zh-TW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其他優惠訊息</a:t>
            </a:r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點選查詢，歡迎同仁多加運用。</a:t>
            </a:r>
            <a:endParaRPr lang="en-US" altLang="zh-TW" sz="26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https://www.personnel.taichung.gov.tw/2979387/Lpsimplelist</a:t>
            </a:r>
            <a:endParaRPr lang="en-US" altLang="zh-TW" sz="24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DD0CB17-D775-4E76-BEFC-B99461D8483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600">
                <a:solidFill>
                  <a:srgbClr val="0000FF"/>
                </a:solidFill>
                <a:ea typeface="標楷體" panose="03000509000000000000" pitchFamily="65" charset="-120"/>
              </a:rPr>
              <a:t>銓敘部及行政院人事行政總處設計公務人員退休所得試算系統</a:t>
            </a:r>
            <a:r>
              <a:rPr lang="zh-TW" altLang="zh-TW" sz="3600">
                <a:solidFill>
                  <a:srgbClr val="0000FF"/>
                </a:solidFill>
                <a:ea typeface="標楷體" panose="03000509000000000000" pitchFamily="65" charset="-120"/>
              </a:rPr>
              <a:t>，請多加利用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6635F93-9AE0-4A32-9A13-603F1F85A781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1905000"/>
            <a:ext cx="8640762" cy="46926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銓敘部公務人員退休所得試算系統網址：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https://iocs.mocs.gov.tw/precal/KPC1020000/KPC1020000_frm.asp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，於試算系統上輸入相關資料，即可計算出新法實施後均俸數額及每月退休所得。</a:t>
            </a: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行政院人事行政總處「公教人員退休撫卹試算系統」新增「一般人員使用退休試算作業」功能，於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日上線，同仁可透過人事單位開放「公務人員個人資料服務網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MyData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」之「可退休日查詢」功能點選「退休試算」鈕，即可試算包含預計退休日、可支領退休金方案等資料。</a:t>
            </a: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532" name="圖片 1">
            <a:extLst>
              <a:ext uri="{FF2B5EF4-FFF2-40B4-BE49-F238E27FC236}">
                <a16:creationId xmlns:a16="http://schemas.microsoft.com/office/drawing/2014/main" id="{3E4FECEC-F307-4B23-A4B8-893638D6B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41663"/>
            <a:ext cx="24225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2">
            <a:extLst>
              <a:ext uri="{FF2B5EF4-FFF2-40B4-BE49-F238E27FC236}">
                <a16:creationId xmlns:a16="http://schemas.microsoft.com/office/drawing/2014/main" id="{A6DF8A6C-2D34-449F-B5C7-8131529C3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5794375"/>
            <a:ext cx="31623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BB7DC23-736C-49A5-8E7E-BB7EAF16FD9D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zh-TW" sz="3200">
                <a:solidFill>
                  <a:srgbClr val="0000FF"/>
                </a:solidFill>
                <a:ea typeface="標楷體" panose="03000509000000000000" pitchFamily="65" charset="-120"/>
              </a:rPr>
              <a:t>本府員工權益諮詢中心</a:t>
            </a:r>
            <a:br>
              <a:rPr lang="en-US" altLang="zh-TW" sz="3200">
                <a:solidFill>
                  <a:srgbClr val="0000FF"/>
                </a:solidFill>
                <a:ea typeface="標楷體" panose="03000509000000000000" pitchFamily="65" charset="-120"/>
              </a:rPr>
            </a:br>
            <a:r>
              <a:rPr lang="zh-TW" altLang="zh-TW" sz="3200">
                <a:solidFill>
                  <a:srgbClr val="0000FF"/>
                </a:solidFill>
                <a:ea typeface="標楷體" panose="03000509000000000000" pitchFamily="65" charset="-120"/>
              </a:rPr>
              <a:t>提供人事相關諮詢服務，請同仁多加利用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54EAAF-8DAF-47D2-9F5D-406EB2162A0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700213"/>
            <a:ext cx="8540750" cy="48974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為廣納人事業務興革建議，本府員工權益諮詢中心運用專業退休人事人員，提供本府機關學校同仁人事法令及權</a:t>
            </a:r>
            <a:r>
              <a:rPr lang="zh-TW" altLang="en-US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利</a:t>
            </a:r>
            <a:r>
              <a:rPr lang="zh-TW" altLang="zh-TW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義務與福利等相關事項諮詢服務</a:t>
            </a:r>
            <a:r>
              <a:rPr lang="zh-TW" altLang="en-US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，請同仁多加利用：</a:t>
            </a:r>
            <a:endParaRPr lang="en-US" altLang="zh-TW" sz="3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（一）</a:t>
            </a:r>
            <a:r>
              <a:rPr lang="zh-TW" altLang="zh-TW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諮詢地點：臺灣大道市政大樓惠中樓</a:t>
            </a:r>
            <a:r>
              <a:rPr lang="en-US" altLang="zh-TW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樓</a:t>
            </a:r>
            <a:r>
              <a:rPr lang="en-US" altLang="zh-TW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zh-TW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員工權益諮詢中心。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（二）</a:t>
            </a:r>
            <a:r>
              <a:rPr lang="zh-TW" altLang="zh-TW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諮詢時間：每週二、四下午2至5時。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（三）</a:t>
            </a:r>
            <a:r>
              <a:rPr lang="zh-TW" altLang="zh-TW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諮詢專線：04-22289111分機</a:t>
            </a:r>
            <a:r>
              <a:rPr lang="en-US" altLang="zh-TW" sz="3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18205</a:t>
            </a:r>
            <a:endParaRPr lang="zh-TW" altLang="zh-TW" sz="3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0A9854-5FF6-4A7F-8027-64345D305A4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600">
                <a:solidFill>
                  <a:srgbClr val="0000FF"/>
                </a:solidFill>
                <a:ea typeface="標楷體" panose="03000509000000000000" pitchFamily="65" charset="-120"/>
              </a:rPr>
              <a:t>臺中市政府人事處</a:t>
            </a:r>
            <a:br>
              <a:rPr lang="en-US" altLang="zh-TW" sz="3600">
                <a:solidFill>
                  <a:srgbClr val="0000FF"/>
                </a:solidFill>
                <a:ea typeface="標楷體" panose="03000509000000000000" pitchFamily="65" charset="-120"/>
              </a:rPr>
            </a:br>
            <a:r>
              <a:rPr lang="zh-TW" altLang="en-US" sz="3600">
                <a:solidFill>
                  <a:srgbClr val="0000FF"/>
                </a:solidFill>
                <a:ea typeface="標楷體" panose="03000509000000000000" pitchFamily="65" charset="-120"/>
              </a:rPr>
              <a:t>開放檔案應用申請，歡迎多加利用！</a:t>
            </a:r>
            <a:endParaRPr lang="zh-TW" altLang="zh-TW" sz="36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33707BA-D48B-4889-8F5D-03682F7FE8F4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sz="2800" dirty="0">
                <a:latin typeface="Vrinda" panose="020B0502040204020203" pitchFamily="34" charset="0"/>
                <a:cs typeface="Vrinda" panose="020B0502040204020203" pitchFamily="34" charset="0"/>
              </a:rPr>
              <a:t>*</a:t>
            </a:r>
            <a:r>
              <a:rPr lang="zh-TW" altLang="zh-TW" sz="2800" dirty="0"/>
              <a:t>相關申請規定，請至人事處網站參閱：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TW" sz="2800" dirty="0"/>
              <a:t>    </a:t>
            </a:r>
            <a:r>
              <a:rPr lang="en-US" altLang="zh-TW" sz="2800" dirty="0">
                <a:hlinkClick r:id="rId2"/>
              </a:rPr>
              <a:t>https://www.personnel.taichung.gov.tw</a:t>
            </a:r>
            <a:r>
              <a:rPr lang="zh-TW" altLang="zh-TW" sz="2800" dirty="0"/>
              <a:t>＞便民服</a:t>
            </a:r>
            <a:endParaRPr lang="en-US" altLang="zh-TW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TW" altLang="en-US" sz="2800" dirty="0"/>
              <a:t>    </a:t>
            </a:r>
            <a:r>
              <a:rPr lang="zh-TW" altLang="zh-TW" sz="2800" dirty="0"/>
              <a:t>務＞檔案應用專區。</a:t>
            </a:r>
            <a:endParaRPr lang="en-US" altLang="zh-TW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TW" altLang="en-US" sz="2800" dirty="0">
                <a:latin typeface="Vrinda" panose="020B0502040204020203" pitchFamily="34" charset="0"/>
                <a:cs typeface="Vrinda" panose="020B0502040204020203" pitchFamily="34" charset="0"/>
              </a:rPr>
              <a:t>*檔案應用服務時間：</a:t>
            </a:r>
            <a:endParaRPr lang="en-US" altLang="zh-TW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TW" altLang="en-US" sz="2800" dirty="0"/>
              <a:t>   週一至週五 上午</a:t>
            </a:r>
            <a:r>
              <a:rPr lang="en-US" altLang="zh-TW" sz="2800" dirty="0"/>
              <a:t>9</a:t>
            </a:r>
            <a:r>
              <a:rPr lang="zh-TW" altLang="en-US" sz="2800" dirty="0"/>
              <a:t>時至</a:t>
            </a:r>
            <a:r>
              <a:rPr lang="en-US" altLang="zh-TW" sz="2800" dirty="0"/>
              <a:t>12</a:t>
            </a:r>
            <a:r>
              <a:rPr lang="zh-TW" altLang="en-US" sz="2800" dirty="0"/>
              <a:t>時；下午</a:t>
            </a:r>
            <a:r>
              <a:rPr lang="en-US" altLang="zh-TW" sz="2800" dirty="0"/>
              <a:t>1</a:t>
            </a:r>
            <a:r>
              <a:rPr lang="zh-TW" altLang="en-US" sz="2800" dirty="0"/>
              <a:t>時至</a:t>
            </a:r>
            <a:r>
              <a:rPr lang="en-US" altLang="zh-TW" sz="2800" dirty="0"/>
              <a:t>5</a:t>
            </a:r>
            <a:r>
              <a:rPr lang="zh-TW" altLang="en-US" sz="2800" dirty="0"/>
              <a:t>時</a:t>
            </a:r>
            <a:endParaRPr lang="en-US" altLang="zh-TW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TW" altLang="en-US" sz="2800" dirty="0"/>
              <a:t>   </a:t>
            </a:r>
            <a:r>
              <a:rPr lang="zh-TW" altLang="zh-TW" sz="2800" dirty="0"/>
              <a:t>聯絡電話：</a:t>
            </a:r>
            <a:r>
              <a:rPr lang="en-US" altLang="zh-TW" sz="2800" dirty="0"/>
              <a:t>04-22289111</a:t>
            </a:r>
            <a:r>
              <a:rPr lang="zh-TW" altLang="zh-TW" sz="2800" dirty="0"/>
              <a:t>轉</a:t>
            </a:r>
            <a:r>
              <a:rPr lang="en-US" altLang="zh-TW" sz="2800" dirty="0"/>
              <a:t>17608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zh-TW" sz="2800"/>
          </a:p>
          <a:p>
            <a:pPr marL="0" indent="0">
              <a:buFont typeface="Wingdings" panose="05000000000000000000" pitchFamily="2" charset="2"/>
              <a:buNone/>
            </a:pPr>
            <a:endParaRPr lang="en-US" altLang="zh-TW" sz="2800"/>
          </a:p>
          <a:p>
            <a:pPr marL="0" indent="0" eaLnBrk="1" hangingPunct="1"/>
            <a:endParaRPr lang="zh-TW" altLang="zh-TW" sz="3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8" name="圖片 7">
            <a:extLst>
              <a:ext uri="{FF2B5EF4-FFF2-40B4-BE49-F238E27FC236}">
                <a16:creationId xmlns:a16="http://schemas.microsoft.com/office/drawing/2014/main" id="{3333B7F6-50CB-4274-AB28-0920BBC563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216058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4C3FD72-F82B-4DCC-956A-16EF337F64CA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z="36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82F31B2-FF63-45EF-9182-D90C62B98DD3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2316163"/>
            <a:ext cx="8540750" cy="4194175"/>
          </a:xfrm>
        </p:spPr>
        <p:txBody>
          <a:bodyPr/>
          <a:lstStyle/>
          <a:p>
            <a:pPr eaLnBrk="1" hangingPunct="1"/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本市目前有</a:t>
            </a:r>
            <a:r>
              <a:rPr lang="en-US" altLang="zh-TW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個目的事業主管機關共同推動志願服務業務，截至</a:t>
            </a:r>
            <a:r>
              <a:rPr lang="en-US" altLang="zh-TW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月底止，本巿志工人數共計</a:t>
            </a:r>
            <a:r>
              <a:rPr lang="en-US" altLang="zh-TW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8,087</a:t>
            </a:r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人。為鼓勵更多民眾加入志願服務行列，已建置「</a:t>
            </a:r>
            <a:r>
              <a:rPr lang="en-US" altLang="zh-TW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HOPE125</a:t>
            </a:r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臺中市志工媒合平台</a:t>
            </a:r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」，志工可依服務類型、服務時段、服務地區等與運用單位需求進行媒合。期待志工在從事志願服務時，能實踐公民參與的價值，傳遞幸福提升的感覺。</a:t>
            </a:r>
            <a:endParaRPr lang="en-US" altLang="zh-TW" sz="26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有意加入本處員工權益諮詢中心志工隊之人事人員，請電洽</a:t>
            </a:r>
            <a:r>
              <a:rPr lang="en-US" altLang="zh-TW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04-22289111</a:t>
            </a:r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17409</a:t>
            </a:r>
            <a:r>
              <a:rPr lang="zh-TW" altLang="en-US"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柯小姐。</a:t>
            </a:r>
            <a:endParaRPr lang="zh-TW" altLang="zh-TW" sz="26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6628" name="圖片 2">
            <a:extLst>
              <a:ext uri="{FF2B5EF4-FFF2-40B4-BE49-F238E27FC236}">
                <a16:creationId xmlns:a16="http://schemas.microsoft.com/office/drawing/2014/main" id="{E2E611BA-FF52-4942-A8C0-F84FD20D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34536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2">
            <a:extLst>
              <a:ext uri="{FF2B5EF4-FFF2-40B4-BE49-F238E27FC236}">
                <a16:creationId xmlns:a16="http://schemas.microsoft.com/office/drawing/2014/main" id="{FACFF48C-5D8A-40E6-8992-4F06A6F5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700" r="2084" b="11151"/>
          <a:stretch>
            <a:fillRect/>
          </a:stretch>
        </p:blipFill>
        <p:spPr bwMode="auto">
          <a:xfrm>
            <a:off x="173038" y="441325"/>
            <a:ext cx="47529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字方塊 3">
            <a:extLst>
              <a:ext uri="{FF2B5EF4-FFF2-40B4-BE49-F238E27FC236}">
                <a16:creationId xmlns:a16="http://schemas.microsoft.com/office/drawing/2014/main" id="{91D37429-3AF3-4509-B0B3-795844AF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426200"/>
            <a:ext cx="2411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1200" b="1">
                <a:solidFill>
                  <a:srgbClr val="0070C0"/>
                </a:solidFill>
              </a:rPr>
              <a:t>圖片來源：桃園市政府衛生局</a:t>
            </a:r>
          </a:p>
        </p:txBody>
      </p:sp>
      <p:sp>
        <p:nvSpPr>
          <p:cNvPr id="4" name="想法泡泡: 雲朵 3">
            <a:extLst>
              <a:ext uri="{FF2B5EF4-FFF2-40B4-BE49-F238E27FC236}">
                <a16:creationId xmlns:a16="http://schemas.microsoft.com/office/drawing/2014/main" id="{AB5485C0-1F1A-4395-A724-8A1D884465CB}"/>
              </a:ext>
            </a:extLst>
          </p:cNvPr>
          <p:cNvSpPr/>
          <p:nvPr/>
        </p:nvSpPr>
        <p:spPr>
          <a:xfrm>
            <a:off x="5004047" y="836712"/>
            <a:ext cx="4116161" cy="3276944"/>
          </a:xfrm>
          <a:prstGeom prst="cloudCallout">
            <a:avLst>
              <a:gd name="adj1" fmla="val -43268"/>
              <a:gd name="adj2" fmla="val 65815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POP1體W5"/>
                <a:ea typeface="華康POP1體W5"/>
                <a:cs typeface="華康POP1體W5"/>
              </a:rPr>
              <a:t>本府臺灣大道市政大樓惠中樓 </a:t>
            </a:r>
            <a:r>
              <a:rPr lang="en-US" altLang="zh-TW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POP1體W5"/>
                <a:ea typeface="華康POP1體W5"/>
                <a:cs typeface="華康POP1體W5"/>
              </a:rPr>
              <a:t>1</a:t>
            </a:r>
            <a:r>
              <a:rPr lang="zh-TW" altLang="en-U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POP1體W5"/>
                <a:ea typeface="華康POP1體W5"/>
                <a:cs typeface="華康POP1體W5"/>
              </a:rPr>
              <a:t>樓及文心樓 </a:t>
            </a:r>
            <a:r>
              <a:rPr lang="en-US" altLang="zh-TW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POP1體W5"/>
                <a:ea typeface="華康POP1體W5"/>
                <a:cs typeface="華康POP1體W5"/>
              </a:rPr>
              <a:t>1</a:t>
            </a:r>
            <a:r>
              <a:rPr lang="zh-TW" altLang="en-U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POP1體W5"/>
                <a:ea typeface="華康POP1體W5"/>
                <a:cs typeface="華康POP1體W5"/>
              </a:rPr>
              <a:t>樓設有哺集乳室，歡迎大家加入母乳哺育的行列！</a:t>
            </a:r>
            <a:endParaRPr lang="zh-TW" altLang="en-US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書卷: 水平 7">
            <a:extLst>
              <a:ext uri="{FF2B5EF4-FFF2-40B4-BE49-F238E27FC236}">
                <a16:creationId xmlns:a16="http://schemas.microsoft.com/office/drawing/2014/main" id="{7EAF57D0-3433-44B4-993E-D8E1AF0EF124}"/>
              </a:ext>
            </a:extLst>
          </p:cNvPr>
          <p:cNvSpPr/>
          <p:nvPr/>
        </p:nvSpPr>
        <p:spPr>
          <a:xfrm>
            <a:off x="4788024" y="5753586"/>
            <a:ext cx="4332184" cy="673232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5"/>
                <a:ea typeface="華康POP1體W5"/>
                <a:cs typeface="華康POP1體W5"/>
              </a:rPr>
              <a:t>哺集乳室僅供哺集乳使用，請非哺集乳人員切勿任意進入，禁止在哺集乳室內大聲喧嘩、聊天或從事非哺集乳之行為。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E1F30C0-539E-484E-9C21-B067765FB0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66882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A1DBC4-41EE-4717-AA94-D8774838B8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4167"/>
            <a:ext cx="9144000" cy="52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90876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D6DCEDD-5FBA-C146-DAF1-D92DC2EE4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30" y="4251643"/>
            <a:ext cx="2643545" cy="2044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31D1138F-B053-9EA5-CB4D-D5CEDF73027F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404813"/>
            <a:ext cx="8540750" cy="1276350"/>
          </a:xfrm>
        </p:spPr>
        <p:txBody>
          <a:bodyPr/>
          <a:lstStyle/>
          <a:p>
            <a:pPr eaLnBrk="1" hangingPunct="1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永續臺中，行動共好！</a:t>
            </a:r>
            <a:endParaRPr lang="zh-TW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C664968-A8A6-4EE5-EEB5-676A3CC3B6A2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2060575"/>
            <a:ext cx="5014913" cy="4038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本市發布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《2023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自願檢視報告書（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VLR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精簡版手冊，邀請您一起翻開手冊，了解臺中的永續行動力！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📘 點我閱讀精簡版手冊</a:t>
            </a:r>
            <a:endParaRPr lang="en-US" altLang="zh-TW" sz="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👉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https://lowcarbon2.greenideas.com.tw/page/doc/index.aspx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54EAF2B-F19E-E72F-B5A7-C168706B2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924" y="1681163"/>
            <a:ext cx="276252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325519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74905A3-B6D6-4499-85B2-00AEAD8DE36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z="36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CD4A60E-404A-4D5E-B672-0F26DE7A4DFC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TW" altLang="zh-TW" sz="30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4" name="圖片 1">
            <a:extLst>
              <a:ext uri="{FF2B5EF4-FFF2-40B4-BE49-F238E27FC236}">
                <a16:creationId xmlns:a16="http://schemas.microsoft.com/office/drawing/2014/main" id="{D8B57496-8A3A-445C-9CD5-45CB0260E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55675"/>
            <a:ext cx="88328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9EBD2B8-0FF8-4640-9DC0-A72941CB17CA}"/>
              </a:ext>
            </a:extLst>
          </p:cNvPr>
          <p:cNvSpPr txBox="1"/>
          <p:nvPr/>
        </p:nvSpPr>
        <p:spPr>
          <a:xfrm>
            <a:off x="5373688" y="5851525"/>
            <a:ext cx="379253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000" dirty="0">
                <a:solidFill>
                  <a:schemeClr val="accent3">
                    <a:lumMod val="50000"/>
                  </a:schemeClr>
                </a:solidFill>
              </a:rPr>
              <a:t>來源：銓敘部臉書</a:t>
            </a:r>
            <a:r>
              <a:rPr lang="en-US" altLang="zh-TW" sz="1000" dirty="0">
                <a:solidFill>
                  <a:schemeClr val="accent3">
                    <a:lumMod val="50000"/>
                  </a:schemeClr>
                </a:solidFill>
              </a:rPr>
              <a:t>https://www.facebook.com/retire.mocs.gov.tw</a:t>
            </a:r>
            <a:endParaRPr lang="zh-TW" alt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4A8E70-B069-4D56-A50C-F3A51CB0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行政院修正「行政院與所屬中央及地方各機關公務人員休假改進措施」第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3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、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5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點，並自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115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年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月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日起生效</a:t>
            </a:r>
            <a:endParaRPr lang="zh-TW" altLang="en-US" sz="26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21EA0C-C57C-4835-A31D-F333762FB9F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03225" y="5481638"/>
            <a:ext cx="8439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atinLnBrk="1">
              <a:buFont typeface="Wingdings" panose="05000000000000000000" pitchFamily="2" charset="2"/>
              <a:buNone/>
            </a:pP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臺中市政府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日府授人考字第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1140314426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號函轉行政院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日院授人培字第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1143027364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endParaRPr lang="zh-TW" altLang="zh-TW" sz="200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598634B-4C7B-4A27-B7E9-F9D48886E3F1}"/>
              </a:ext>
            </a:extLst>
          </p:cNvPr>
          <p:cNvSpPr/>
          <p:nvPr/>
        </p:nvSpPr>
        <p:spPr>
          <a:xfrm>
            <a:off x="727075" y="2024063"/>
            <a:ext cx="2232025" cy="431800"/>
          </a:xfrm>
          <a:prstGeom prst="roundRect">
            <a:avLst/>
          </a:prstGeom>
          <a:solidFill>
            <a:srgbClr val="D3D9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修正措施第</a:t>
            </a:r>
            <a:r>
              <a:rPr lang="en-US" altLang="zh-TW" b="1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02D1BB7-1CC2-431E-BC3C-328FD5AB665D}"/>
              </a:ext>
            </a:extLst>
          </p:cNvPr>
          <p:cNvSpPr/>
          <p:nvPr/>
        </p:nvSpPr>
        <p:spPr>
          <a:xfrm>
            <a:off x="727075" y="2562225"/>
            <a:ext cx="2232025" cy="722313"/>
          </a:xfrm>
          <a:prstGeom prst="roundRect">
            <a:avLst/>
          </a:prstGeom>
          <a:solidFill>
            <a:srgbClr val="F5F3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TW" altLang="en-US" sz="1400" dirty="0">
                <a:solidFill>
                  <a:srgbClr val="56520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配合行政院組織調整，修正主管機關定義。</a:t>
            </a:r>
            <a:endParaRPr lang="en-US" altLang="zh-TW" sz="1400" dirty="0">
              <a:solidFill>
                <a:srgbClr val="56520A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1FA0490-4D94-4020-8C62-08BF20A283FD}"/>
              </a:ext>
            </a:extLst>
          </p:cNvPr>
          <p:cNvSpPr/>
          <p:nvPr/>
        </p:nvSpPr>
        <p:spPr>
          <a:xfrm>
            <a:off x="3455988" y="2024063"/>
            <a:ext cx="2232025" cy="431800"/>
          </a:xfrm>
          <a:prstGeom prst="roundRect">
            <a:avLst/>
          </a:prstGeom>
          <a:solidFill>
            <a:srgbClr val="D3D9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修正措施第</a:t>
            </a:r>
            <a:r>
              <a:rPr lang="en-US" altLang="zh-TW" b="1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D35E356-31CD-411C-8A52-ECDEE26EC580}"/>
              </a:ext>
            </a:extLst>
          </p:cNvPr>
          <p:cNvSpPr/>
          <p:nvPr/>
        </p:nvSpPr>
        <p:spPr>
          <a:xfrm>
            <a:off x="3455988" y="2562225"/>
            <a:ext cx="2232025" cy="1082675"/>
          </a:xfrm>
          <a:prstGeom prst="roundRect">
            <a:avLst/>
          </a:prstGeom>
          <a:solidFill>
            <a:srgbClr val="F5F3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zh-TW" altLang="en-US" sz="1400" dirty="0">
                <a:solidFill>
                  <a:srgbClr val="56520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刪除「公務人員當年無休假資格或休假資格未達</a:t>
            </a:r>
            <a:r>
              <a:rPr lang="en-US" altLang="zh-TW" sz="1400" dirty="0">
                <a:solidFill>
                  <a:srgbClr val="56520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1400" dirty="0">
                <a:solidFill>
                  <a:srgbClr val="56520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日者，酌給相當</a:t>
            </a:r>
            <a:r>
              <a:rPr lang="en-US" altLang="zh-TW" sz="1400" dirty="0">
                <a:solidFill>
                  <a:srgbClr val="56520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1400" dirty="0">
                <a:solidFill>
                  <a:srgbClr val="56520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日休假之補助」規定。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30AE98D-249D-4BB3-A0CC-385F78452782}"/>
              </a:ext>
            </a:extLst>
          </p:cNvPr>
          <p:cNvSpPr/>
          <p:nvPr/>
        </p:nvSpPr>
        <p:spPr>
          <a:xfrm>
            <a:off x="6194425" y="2752725"/>
            <a:ext cx="2232025" cy="1755775"/>
          </a:xfrm>
          <a:prstGeom prst="roundRect">
            <a:avLst/>
          </a:prstGeom>
          <a:solidFill>
            <a:srgbClr val="F5F3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zh-TW" altLang="en-US" sz="1400" dirty="0">
                <a:solidFill>
                  <a:srgbClr val="56520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其他類別增列例示說明如：藝文圖書業、體育用品、傢俱業及裝潢、電器、通訊器材業、資訊、醫院、藥局、鐘錶、眼鏡行、其他觀光服務業等。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61E9BB9-B8FD-4C32-86F6-402252D5F2BC}"/>
              </a:ext>
            </a:extLst>
          </p:cNvPr>
          <p:cNvSpPr/>
          <p:nvPr/>
        </p:nvSpPr>
        <p:spPr>
          <a:xfrm>
            <a:off x="6184900" y="1825625"/>
            <a:ext cx="2232025" cy="828675"/>
          </a:xfrm>
          <a:prstGeom prst="roundRect">
            <a:avLst/>
          </a:prstGeom>
          <a:solidFill>
            <a:srgbClr val="D3D9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修正措施第</a:t>
            </a:r>
            <a:r>
              <a:rPr lang="en-US" altLang="zh-TW" b="1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點附表</a:t>
            </a:r>
            <a:r>
              <a:rPr lang="zh-TW" alt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國民旅遊卡特約商店業別及細項分類表</a:t>
            </a:r>
            <a:endParaRPr lang="zh-TW" altLang="en-US" b="1" dirty="0">
              <a:solidFill>
                <a:schemeClr val="tx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AD25DF7-A589-4B2A-8345-A2CC224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666750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行政院修正發布「行政院與所屬中央及地方各機關聘僱人員給假辦法」，除第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3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條有關身心調適假部分自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114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年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10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月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10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日施行外，自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115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年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月</a:t>
            </a:r>
            <a:r>
              <a:rPr lang="en-US" altLang="zh-TW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</a:t>
            </a:r>
            <a:r>
              <a:rPr lang="zh-TW" altLang="en-US" sz="26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日施行</a:t>
            </a:r>
            <a:endParaRPr lang="zh-TW" altLang="en-US" sz="26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6C0A139-661C-4409-8377-3CEA8D55210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03225" y="5481638"/>
            <a:ext cx="8439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atinLnBrk="1">
              <a:buFont typeface="Wingdings" panose="05000000000000000000" pitchFamily="2" charset="2"/>
              <a:buNone/>
            </a:pP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臺中市政府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日府授人考字第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1140311911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號函轉行政院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日院授人培字第</a:t>
            </a:r>
            <a:r>
              <a:rPr lang="en-US" altLang="zh-TW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11400212793</a:t>
            </a:r>
            <a:r>
              <a:rPr lang="zh-TW" altLang="en-US" sz="2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endParaRPr lang="zh-TW" altLang="zh-TW" sz="200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內容版面配置區 2">
            <a:extLst>
              <a:ext uri="{FF2B5EF4-FFF2-40B4-BE49-F238E27FC236}">
                <a16:creationId xmlns:a16="http://schemas.microsoft.com/office/drawing/2014/main" id="{D07FF0EC-1908-4559-AB52-40BC5EC4EF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9865" y="1916832"/>
          <a:ext cx="8540750" cy="419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: 圓角 4">
            <a:extLst>
              <a:ext uri="{FF2B5EF4-FFF2-40B4-BE49-F238E27FC236}">
                <a16:creationId xmlns:a16="http://schemas.microsoft.com/office/drawing/2014/main" id="{E36002F6-2929-4922-A3F7-53604168F799}"/>
              </a:ext>
            </a:extLst>
          </p:cNvPr>
          <p:cNvSpPr/>
          <p:nvPr/>
        </p:nvSpPr>
        <p:spPr>
          <a:xfrm>
            <a:off x="727075" y="2024063"/>
            <a:ext cx="1800225" cy="431800"/>
          </a:xfrm>
          <a:prstGeom prst="roundRect">
            <a:avLst/>
          </a:prstGeom>
          <a:solidFill>
            <a:srgbClr val="CDB4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修正條文第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2AD539D-822E-4C0D-9517-45D68C9640C7}"/>
              </a:ext>
            </a:extLst>
          </p:cNvPr>
          <p:cNvSpPr/>
          <p:nvPr/>
        </p:nvSpPr>
        <p:spPr>
          <a:xfrm>
            <a:off x="727075" y="2562225"/>
            <a:ext cx="1800225" cy="561975"/>
          </a:xfrm>
          <a:prstGeom prst="roundRect">
            <a:avLst/>
          </a:prstGeom>
          <a:solidFill>
            <a:srgbClr val="FFDD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spc="-15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增訂</a:t>
            </a:r>
            <a:r>
              <a:rPr lang="en-US" altLang="zh-TW" sz="1400" spc="-15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1400" spc="-15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1400" spc="-15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身心調適假</a:t>
            </a:r>
            <a:r>
              <a:rPr lang="zh-TW" altLang="en-US" sz="1400" spc="-15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400" spc="-150" dirty="0">
              <a:solidFill>
                <a:srgbClr val="00206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08434FB-78CD-4F33-92DB-B1C3E908E00F}"/>
              </a:ext>
            </a:extLst>
          </p:cNvPr>
          <p:cNvSpPr/>
          <p:nvPr/>
        </p:nvSpPr>
        <p:spPr>
          <a:xfrm>
            <a:off x="2690813" y="2024063"/>
            <a:ext cx="1800225" cy="431800"/>
          </a:xfrm>
          <a:prstGeom prst="roundRect">
            <a:avLst/>
          </a:prstGeom>
          <a:solidFill>
            <a:srgbClr val="CDB4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修正條文第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4CE4F89-3592-4E1B-BAEA-B08B4E94A264}"/>
              </a:ext>
            </a:extLst>
          </p:cNvPr>
          <p:cNvSpPr/>
          <p:nvPr/>
        </p:nvSpPr>
        <p:spPr>
          <a:xfrm>
            <a:off x="4652963" y="2024063"/>
            <a:ext cx="1800225" cy="431800"/>
          </a:xfrm>
          <a:prstGeom prst="roundRect">
            <a:avLst/>
          </a:prstGeom>
          <a:solidFill>
            <a:srgbClr val="CDB4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修正條文第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A67907BA-49F3-4F97-A5F3-59A6FF5353BA}"/>
              </a:ext>
            </a:extLst>
          </p:cNvPr>
          <p:cNvSpPr/>
          <p:nvPr/>
        </p:nvSpPr>
        <p:spPr>
          <a:xfrm>
            <a:off x="6616700" y="2024063"/>
            <a:ext cx="1800225" cy="431800"/>
          </a:xfrm>
          <a:prstGeom prst="roundRect">
            <a:avLst/>
          </a:prstGeom>
          <a:solidFill>
            <a:srgbClr val="CDB4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修正條文第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DDA8646-B384-4FE5-AB92-77A93DE690F0}"/>
              </a:ext>
            </a:extLst>
          </p:cNvPr>
          <p:cNvSpPr/>
          <p:nvPr/>
        </p:nvSpPr>
        <p:spPr>
          <a:xfrm>
            <a:off x="2690813" y="2562225"/>
            <a:ext cx="1800225" cy="1082675"/>
          </a:xfrm>
          <a:prstGeom prst="roundRect">
            <a:avLst/>
          </a:prstGeom>
          <a:solidFill>
            <a:srgbClr val="FFDD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TW" altLang="en-US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酌修</a:t>
            </a:r>
            <a:r>
              <a:rPr lang="en-US" altLang="zh-TW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月以後到職之初聘僱人員，其到職次年慰勞假日數計算規定。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46CCFBD-11F7-48EC-89E1-B8299A906B43}"/>
              </a:ext>
            </a:extLst>
          </p:cNvPr>
          <p:cNvSpPr/>
          <p:nvPr/>
        </p:nvSpPr>
        <p:spPr>
          <a:xfrm>
            <a:off x="4652963" y="2562225"/>
            <a:ext cx="1800225" cy="825500"/>
          </a:xfrm>
          <a:prstGeom prst="roundRect">
            <a:avLst/>
          </a:prstGeom>
          <a:solidFill>
            <a:srgbClr val="FFDD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TW" altLang="en-US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增訂未具慰勞假</a:t>
            </a:r>
            <a:r>
              <a:rPr lang="en-US" altLang="zh-TW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日資格者，每年給予慰勞假</a:t>
            </a:r>
            <a:r>
              <a:rPr lang="en-US" altLang="zh-TW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日。</a:t>
            </a:r>
            <a:endParaRPr lang="zh-TW" altLang="en-US" sz="1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C5EA3EC-E3A9-4A49-B7A7-D147EB5A1000}"/>
              </a:ext>
            </a:extLst>
          </p:cNvPr>
          <p:cNvSpPr/>
          <p:nvPr/>
        </p:nvSpPr>
        <p:spPr>
          <a:xfrm>
            <a:off x="6616700" y="2560638"/>
            <a:ext cx="1800225" cy="825500"/>
          </a:xfrm>
          <a:prstGeom prst="roundRect">
            <a:avLst/>
          </a:prstGeom>
          <a:solidFill>
            <a:srgbClr val="FFDD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TW" altLang="en-US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酌修聘用住院醫師慰勞假年資採計之規定。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CF5AE73-1E0E-42BF-86C8-485A3E3B0DE2}"/>
              </a:ext>
            </a:extLst>
          </p:cNvPr>
          <p:cNvSpPr/>
          <p:nvPr/>
        </p:nvSpPr>
        <p:spPr>
          <a:xfrm>
            <a:off x="727075" y="3230563"/>
            <a:ext cx="1798638" cy="685800"/>
          </a:xfrm>
          <a:prstGeom prst="roundRect">
            <a:avLst/>
          </a:prstGeom>
          <a:solidFill>
            <a:srgbClr val="FFDD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請延長病假前應請畢之假別包含補休。</a:t>
            </a:r>
            <a:endParaRPr lang="en-US" altLang="zh-TW" sz="1400" dirty="0">
              <a:solidFill>
                <a:srgbClr val="00206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7E0D3B5E-F46C-4485-83D5-DBDA283B94C9}"/>
              </a:ext>
            </a:extLst>
          </p:cNvPr>
          <p:cNvSpPr/>
          <p:nvPr/>
        </p:nvSpPr>
        <p:spPr>
          <a:xfrm>
            <a:off x="727075" y="4021138"/>
            <a:ext cx="1798638" cy="858837"/>
          </a:xfrm>
          <a:prstGeom prst="roundRect">
            <a:avLst/>
          </a:prstGeom>
          <a:solidFill>
            <a:srgbClr val="FFDD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請超過規定日數之事假前，應先請畢慰勞假及補休。</a:t>
            </a:r>
            <a:endParaRPr lang="zh-TW" alt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950C2-8AFD-4211-B46C-5CE0B314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違法（規）赴陸案例宣導</a:t>
            </a:r>
            <a:r>
              <a:rPr lang="en-US" altLang="zh-TW" sz="28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(1/4)</a:t>
            </a:r>
            <a:endParaRPr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F8B2152-2516-4FFD-B429-EDE556DD2C4E}"/>
              </a:ext>
            </a:extLst>
          </p:cNvPr>
          <p:cNvSpPr txBox="1"/>
          <p:nvPr/>
        </p:nvSpPr>
        <p:spPr>
          <a:xfrm>
            <a:off x="6816725" y="6572250"/>
            <a:ext cx="23050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050" dirty="0">
                <a:solidFill>
                  <a:srgbClr val="000000"/>
                </a:solidFill>
              </a:rPr>
              <a:t>圖片來源</a:t>
            </a:r>
            <a:r>
              <a:rPr lang="en-US" altLang="zh-TW" sz="1050" dirty="0">
                <a:solidFill>
                  <a:srgbClr val="000000"/>
                </a:solidFill>
              </a:rPr>
              <a:t>: https://www.canva.com/</a:t>
            </a:r>
            <a:endParaRPr lang="zh-TW" altLang="en-US" sz="1050" dirty="0">
              <a:solidFill>
                <a:srgbClr val="000000"/>
              </a:solidFill>
            </a:endParaRPr>
          </a:p>
        </p:txBody>
      </p:sp>
      <p:pic>
        <p:nvPicPr>
          <p:cNvPr id="9220" name="圖片 3" descr="一張含有 文字, 螢幕擷取畫面, 字型, Rectangle 的圖片&#10;&#10;AI 產生的內容可能不正確。">
            <a:extLst>
              <a:ext uri="{FF2B5EF4-FFF2-40B4-BE49-F238E27FC236}">
                <a16:creationId xmlns:a16="http://schemas.microsoft.com/office/drawing/2014/main" id="{BBD24CA7-FDA9-4B46-AE66-9A8458A78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728788"/>
            <a:ext cx="76803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F2355-7123-4C25-B705-CBE5034C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違法（規）赴陸案例宣導</a:t>
            </a:r>
            <a:r>
              <a:rPr lang="en-US" altLang="zh-TW" sz="28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(2/4)</a:t>
            </a:r>
            <a:endParaRPr lang="zh-TW" altLang="en-US" sz="2800" dirty="0"/>
          </a:p>
        </p:txBody>
      </p:sp>
      <p:pic>
        <p:nvPicPr>
          <p:cNvPr id="10243" name="圖片 4" descr="一張含有 文字, 螢幕擷取畫面, Rectangle 的圖片&#10;&#10;AI 產生的內容可能不正確。">
            <a:extLst>
              <a:ext uri="{FF2B5EF4-FFF2-40B4-BE49-F238E27FC236}">
                <a16:creationId xmlns:a16="http://schemas.microsoft.com/office/drawing/2014/main" id="{ED7B84D4-E9DC-433F-98E5-405E3A12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728788"/>
            <a:ext cx="76803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93BC836-332E-4362-9E61-EC92C1100BD3}"/>
              </a:ext>
            </a:extLst>
          </p:cNvPr>
          <p:cNvSpPr txBox="1"/>
          <p:nvPr/>
        </p:nvSpPr>
        <p:spPr>
          <a:xfrm>
            <a:off x="6816725" y="6572250"/>
            <a:ext cx="23050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050" dirty="0">
                <a:solidFill>
                  <a:srgbClr val="000000"/>
                </a:solidFill>
              </a:rPr>
              <a:t>圖片來源</a:t>
            </a:r>
            <a:r>
              <a:rPr lang="en-US" altLang="zh-TW" sz="1050" dirty="0">
                <a:solidFill>
                  <a:srgbClr val="000000"/>
                </a:solidFill>
              </a:rPr>
              <a:t>: https://www.canva.com/</a:t>
            </a:r>
            <a:endParaRPr lang="zh-TW" altLang="en-US" sz="10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8E92A9-DD36-4F08-BAD3-C73CDD70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違法（規）赴陸案例宣導</a:t>
            </a:r>
            <a:r>
              <a:rPr lang="en-US" altLang="zh-TW" sz="28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(3/4)</a:t>
            </a:r>
            <a:endParaRPr lang="zh-TW" altLang="en-US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8ECF078-BF84-4529-975C-A72C79DC249F}"/>
              </a:ext>
            </a:extLst>
          </p:cNvPr>
          <p:cNvSpPr txBox="1"/>
          <p:nvPr/>
        </p:nvSpPr>
        <p:spPr>
          <a:xfrm>
            <a:off x="6816725" y="6572250"/>
            <a:ext cx="23050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050" dirty="0">
                <a:solidFill>
                  <a:srgbClr val="000000"/>
                </a:solidFill>
              </a:rPr>
              <a:t>圖片來源</a:t>
            </a:r>
            <a:r>
              <a:rPr lang="en-US" altLang="zh-TW" sz="1050" dirty="0">
                <a:solidFill>
                  <a:srgbClr val="000000"/>
                </a:solidFill>
              </a:rPr>
              <a:t>: https://www.canva.com/</a:t>
            </a:r>
            <a:endParaRPr lang="zh-TW" altLang="en-US" sz="1050" dirty="0">
              <a:solidFill>
                <a:srgbClr val="000000"/>
              </a:solidFill>
            </a:endParaRPr>
          </a:p>
        </p:txBody>
      </p:sp>
      <p:pic>
        <p:nvPicPr>
          <p:cNvPr id="11268" name="圖片 3" descr="一張含有 文字, 螢幕擷取畫面, 字型, 設計 的圖片&#10;&#10;AI 產生的內容可能不正確。">
            <a:extLst>
              <a:ext uri="{FF2B5EF4-FFF2-40B4-BE49-F238E27FC236}">
                <a16:creationId xmlns:a16="http://schemas.microsoft.com/office/drawing/2014/main" id="{2201B8E3-80C0-4AFA-B7A1-76776B51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728788"/>
            <a:ext cx="76803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designc">
  <a:themeElements>
    <a:clrScheme name="tdesignc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tdesignc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designc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TDESIGNC</Template>
  <TotalTime>479</TotalTime>
  <Words>2385</Words>
  <Application>Microsoft Office PowerPoint</Application>
  <PresentationFormat>如螢幕大小 (4:3)</PresentationFormat>
  <Paragraphs>158</Paragraphs>
  <Slides>38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6" baseType="lpstr">
      <vt:lpstr>華康POP1體W5</vt:lpstr>
      <vt:lpstr>標楷體</vt:lpstr>
      <vt:lpstr>Arial</vt:lpstr>
      <vt:lpstr>Calibri</vt:lpstr>
      <vt:lpstr>Times New Roman</vt:lpstr>
      <vt:lpstr>Vrinda</vt:lpstr>
      <vt:lpstr>Wingdings</vt:lpstr>
      <vt:lpstr>tdesignc</vt:lpstr>
      <vt:lpstr>臺中市政府人事處</vt:lpstr>
      <vt:lpstr>修正「臺中市政府所屬機關學校聘僱職務代理人報酬支給要點」第2點附表，並自114年9月1日生效。</vt:lpstr>
      <vt:lpstr>各機關列入公務人員相關考試任用計畫之現缺職務，經分配考試錄取人員於實務訓練期滿前，已屆限齡退休年齡，其原依「各機關職務代理應行注意事項」約聘僱之人員，得續聘僱代理至該錄取人員實務訓練期滿之日止</vt:lpstr>
      <vt:lpstr>PowerPoint 簡報</vt:lpstr>
      <vt:lpstr>行政院修正「行政院與所屬中央及地方各機關公務人員休假改進措施」第3、5點，並自115年1月1日起生效</vt:lpstr>
      <vt:lpstr>行政院修正發布「行政院與所屬中央及地方各機關聘僱人員給假辦法」，除第3條有關身心調適假部分自114年10月10日施行外，自115年1月1日施行</vt:lpstr>
      <vt:lpstr>違法（規）赴陸案例宣導(1/4)</vt:lpstr>
      <vt:lpstr>違法（規）赴陸案例宣導(2/4)</vt:lpstr>
      <vt:lpstr>違法（規）赴陸案例宣導(3/4)</vt:lpstr>
      <vt:lpstr>違法（規）赴陸案例宣導(4/4)</vt:lpstr>
      <vt:lpstr>各機關學校應定期舉辦或鼓勵所屬人員 參與防治性騷擾之相關教育訓練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行政院訂定「一百十四年軍公教人員年終工作獎金發給注意事項」，自114年10月2日生效</vt:lpstr>
      <vt:lpstr>114年度本府員工協助方案  2大升級措施</vt:lpstr>
      <vt:lpstr>本府員工協助方案 服務流程（1/4）</vt:lpstr>
      <vt:lpstr>PowerPoint 簡報</vt:lpstr>
      <vt:lpstr>PowerPoint 簡報</vt:lpstr>
      <vt:lpstr>PowerPoint 簡報</vt:lpstr>
      <vt:lpstr>114年特約醫院</vt:lpstr>
      <vt:lpstr>本府員工消費特約商店及其他優惠訊息</vt:lpstr>
      <vt:lpstr>銓敘部及行政院人事行政總處設計公務人員退休所得試算系統，請多加利用</vt:lpstr>
      <vt:lpstr>本府員工權益諮詢中心 提供人事相關諮詢服務，請同仁多加利用</vt:lpstr>
      <vt:lpstr>臺中市政府人事處 開放檔案應用申請，歡迎多加利用！</vt:lpstr>
      <vt:lpstr>PowerPoint 簡報</vt:lpstr>
      <vt:lpstr>PowerPoint 簡報</vt:lpstr>
      <vt:lpstr>PowerPoint 簡報</vt:lpstr>
      <vt:lpstr>PowerPoint 簡報</vt:lpstr>
      <vt:lpstr>永續臺中，行動共好！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臺中市政府人事處</dc:title>
  <dc:creator>m4121</dc:creator>
  <cp:lastModifiedBy>黃麗櫻</cp:lastModifiedBy>
  <cp:revision>178</cp:revision>
  <cp:lastPrinted>2025-10-08T05:50:03Z</cp:lastPrinted>
  <dcterms:created xsi:type="dcterms:W3CDTF">2012-04-02T06:47:32Z</dcterms:created>
  <dcterms:modified xsi:type="dcterms:W3CDTF">2025-11-10T05:54:01Z</dcterms:modified>
</cp:coreProperties>
</file>