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2"/>
  </p:notesMasterIdLst>
  <p:handoutMasterIdLst>
    <p:handoutMasterId r:id="rId33"/>
  </p:handoutMasterIdLst>
  <p:sldIdLst>
    <p:sldId id="258" r:id="rId2"/>
    <p:sldId id="263" r:id="rId3"/>
    <p:sldId id="264" r:id="rId4"/>
    <p:sldId id="259" r:id="rId5"/>
    <p:sldId id="343" r:id="rId6"/>
    <p:sldId id="304" r:id="rId7"/>
    <p:sldId id="344" r:id="rId8"/>
    <p:sldId id="345" r:id="rId9"/>
    <p:sldId id="346" r:id="rId10"/>
    <p:sldId id="347" r:id="rId11"/>
    <p:sldId id="348" r:id="rId12"/>
    <p:sldId id="261" r:id="rId13"/>
    <p:sldId id="284" r:id="rId14"/>
    <p:sldId id="349" r:id="rId15"/>
    <p:sldId id="350" r:id="rId16"/>
    <p:sldId id="351" r:id="rId17"/>
    <p:sldId id="335" r:id="rId18"/>
    <p:sldId id="337" r:id="rId19"/>
    <p:sldId id="338" r:id="rId20"/>
    <p:sldId id="352" r:id="rId21"/>
    <p:sldId id="281" r:id="rId22"/>
    <p:sldId id="353" r:id="rId23"/>
    <p:sldId id="283" r:id="rId24"/>
    <p:sldId id="354" r:id="rId25"/>
    <p:sldId id="312" r:id="rId26"/>
    <p:sldId id="286" r:id="rId27"/>
    <p:sldId id="314" r:id="rId28"/>
    <p:sldId id="328" r:id="rId29"/>
    <p:sldId id="342" r:id="rId30"/>
    <p:sldId id="260" r:id="rId31"/>
  </p:sldIdLst>
  <p:sldSz cx="9144000" cy="6858000" type="screen4x3"/>
  <p:notesSz cx="6735763" cy="9866313"/>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81" autoAdjust="0"/>
  </p:normalViewPr>
  <p:slideViewPr>
    <p:cSldViewPr>
      <p:cViewPr varScale="1">
        <p:scale>
          <a:sx n="83" d="100"/>
          <a:sy n="83" d="100"/>
        </p:scale>
        <p:origin x="14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170" y="-8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26B75D5-337C-4BEB-995D-0838AAE2D9C5}"/>
              </a:ext>
            </a:extLst>
          </p:cNvPr>
          <p:cNvSpPr>
            <a:spLocks noGrp="1" noChangeArrowheads="1"/>
          </p:cNvSpPr>
          <p:nvPr>
            <p:ph type="hdr" sz="quarter"/>
          </p:nvPr>
        </p:nvSpPr>
        <p:spPr bwMode="auto">
          <a:xfrm>
            <a:off x="0" y="0"/>
            <a:ext cx="2919413"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zh-TW"/>
          </a:p>
        </p:txBody>
      </p:sp>
      <p:sp>
        <p:nvSpPr>
          <p:cNvPr id="3075" name="Rectangle 3">
            <a:extLst>
              <a:ext uri="{FF2B5EF4-FFF2-40B4-BE49-F238E27FC236}">
                <a16:creationId xmlns:a16="http://schemas.microsoft.com/office/drawing/2014/main" id="{863AFA3F-013A-4693-8E7D-6414D0101D3C}"/>
              </a:ext>
            </a:extLst>
          </p:cNvPr>
          <p:cNvSpPr>
            <a:spLocks noGrp="1" noChangeArrowheads="1"/>
          </p:cNvSpPr>
          <p:nvPr>
            <p:ph type="dt" sz="quarter" idx="1"/>
          </p:nvPr>
        </p:nvSpPr>
        <p:spPr bwMode="auto">
          <a:xfrm>
            <a:off x="3814763" y="0"/>
            <a:ext cx="2919412"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zh-TW"/>
          </a:p>
        </p:txBody>
      </p:sp>
      <p:sp>
        <p:nvSpPr>
          <p:cNvPr id="3076" name="Rectangle 4">
            <a:extLst>
              <a:ext uri="{FF2B5EF4-FFF2-40B4-BE49-F238E27FC236}">
                <a16:creationId xmlns:a16="http://schemas.microsoft.com/office/drawing/2014/main" id="{0DE6B368-DFB1-4CAD-9AFE-B3D3B87A4E9F}"/>
              </a:ext>
            </a:extLst>
          </p:cNvPr>
          <p:cNvSpPr>
            <a:spLocks noGrp="1" noChangeArrowheads="1"/>
          </p:cNvSpPr>
          <p:nvPr>
            <p:ph type="ftr" sz="quarter" idx="2"/>
          </p:nvPr>
        </p:nvSpPr>
        <p:spPr bwMode="auto">
          <a:xfrm>
            <a:off x="0" y="9371013"/>
            <a:ext cx="2919413" cy="493712"/>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zh-TW"/>
          </a:p>
        </p:txBody>
      </p:sp>
      <p:sp>
        <p:nvSpPr>
          <p:cNvPr id="3077" name="Rectangle 5">
            <a:extLst>
              <a:ext uri="{FF2B5EF4-FFF2-40B4-BE49-F238E27FC236}">
                <a16:creationId xmlns:a16="http://schemas.microsoft.com/office/drawing/2014/main" id="{9A61A942-DFA9-4318-A276-9232DED8E3D0}"/>
              </a:ext>
            </a:extLst>
          </p:cNvPr>
          <p:cNvSpPr>
            <a:spLocks noGrp="1" noChangeArrowheads="1"/>
          </p:cNvSpPr>
          <p:nvPr>
            <p:ph type="sldNum" sz="quarter" idx="3"/>
          </p:nvPr>
        </p:nvSpPr>
        <p:spPr bwMode="auto">
          <a:xfrm>
            <a:off x="3814763" y="9371013"/>
            <a:ext cx="2919412" cy="493712"/>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D806287D-C352-4C9D-AD95-009A75026ED8}" type="slidenum">
              <a:rPr lang="en-US" altLang="zh-TW"/>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48A95744-5C7B-45A6-88EC-6AE2D6EC7D48}"/>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pPr>
              <a:defRPr/>
            </a:pPr>
            <a:endParaRPr lang="zh-TW" altLang="en-US"/>
          </a:p>
        </p:txBody>
      </p:sp>
      <p:sp>
        <p:nvSpPr>
          <p:cNvPr id="3" name="日期版面配置區 2">
            <a:extLst>
              <a:ext uri="{FF2B5EF4-FFF2-40B4-BE49-F238E27FC236}">
                <a16:creationId xmlns:a16="http://schemas.microsoft.com/office/drawing/2014/main" id="{508E5CC7-B396-4187-8A8C-A99DC1377CC1}"/>
              </a:ext>
            </a:extLst>
          </p:cNvPr>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pPr>
              <a:defRPr/>
            </a:pPr>
            <a:fld id="{ABF1DEF6-2D44-4DFD-93C1-7E2BD7712721}" type="datetimeFigureOut">
              <a:rPr lang="zh-TW" altLang="en-US"/>
              <a:pPr>
                <a:defRPr/>
              </a:pPr>
              <a:t>2025/2/11</a:t>
            </a:fld>
            <a:endParaRPr lang="zh-TW" altLang="en-US"/>
          </a:p>
        </p:txBody>
      </p:sp>
      <p:sp>
        <p:nvSpPr>
          <p:cNvPr id="4" name="投影片影像版面配置區 3">
            <a:extLst>
              <a:ext uri="{FF2B5EF4-FFF2-40B4-BE49-F238E27FC236}">
                <a16:creationId xmlns:a16="http://schemas.microsoft.com/office/drawing/2014/main" id="{CEDC4E01-182C-413F-AAFE-39AAB813651C}"/>
              </a:ext>
            </a:extLst>
          </p:cNvPr>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6A2D54E6-4E72-4EEF-97DB-9C4D5EF7F164}"/>
              </a:ext>
            </a:extLst>
          </p:cNvPr>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9C7BA905-E046-4558-8A0B-ABFAD13E8746}"/>
              </a:ext>
            </a:extLst>
          </p:cNvPr>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pPr>
              <a:defRPr/>
            </a:pPr>
            <a:endParaRPr lang="zh-TW" altLang="en-US"/>
          </a:p>
        </p:txBody>
      </p:sp>
      <p:sp>
        <p:nvSpPr>
          <p:cNvPr id="7" name="投影片編號版面配置區 6">
            <a:extLst>
              <a:ext uri="{FF2B5EF4-FFF2-40B4-BE49-F238E27FC236}">
                <a16:creationId xmlns:a16="http://schemas.microsoft.com/office/drawing/2014/main" id="{F593590E-AEC3-488F-8AC3-A6EA85C692C8}"/>
              </a:ext>
            </a:extLst>
          </p:cNvPr>
          <p:cNvSpPr>
            <a:spLocks noGrp="1"/>
          </p:cNvSpPr>
          <p:nvPr>
            <p:ph type="sldNum" sz="quarter" idx="5"/>
          </p:nvPr>
        </p:nvSpPr>
        <p:spPr>
          <a:xfrm>
            <a:off x="3814763" y="9371013"/>
            <a:ext cx="2919412" cy="4953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C900824-9BD2-41DA-8324-B93D937F9384}" type="slidenum">
              <a:rPr lang="zh-TW" altLang="en-US"/>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影像版面配置區 1">
            <a:extLst>
              <a:ext uri="{FF2B5EF4-FFF2-40B4-BE49-F238E27FC236}">
                <a16:creationId xmlns:a16="http://schemas.microsoft.com/office/drawing/2014/main" id="{45A837C3-D5A4-457E-846B-5FA2F34F2D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備忘稿版面配置區 2">
            <a:extLst>
              <a:ext uri="{FF2B5EF4-FFF2-40B4-BE49-F238E27FC236}">
                <a16:creationId xmlns:a16="http://schemas.microsoft.com/office/drawing/2014/main" id="{84BBCFDF-5425-4559-9C32-046C85691D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7172" name="投影片編號版面配置區 3">
            <a:extLst>
              <a:ext uri="{FF2B5EF4-FFF2-40B4-BE49-F238E27FC236}">
                <a16:creationId xmlns:a16="http://schemas.microsoft.com/office/drawing/2014/main" id="{A587E339-1041-44F8-99CC-49B427F5F2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73C608CA-6017-4B15-A1F6-0381FE567760}" type="slidenum">
              <a:rPr lang="zh-TW" altLang="en-US"/>
              <a:pPr/>
              <a:t>2</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影像版面配置區 1">
            <a:extLst>
              <a:ext uri="{FF2B5EF4-FFF2-40B4-BE49-F238E27FC236}">
                <a16:creationId xmlns:a16="http://schemas.microsoft.com/office/drawing/2014/main" id="{D405D691-21A5-465A-81FF-C0DC085D79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備忘稿版面配置區 2">
            <a:extLst>
              <a:ext uri="{FF2B5EF4-FFF2-40B4-BE49-F238E27FC236}">
                <a16:creationId xmlns:a16="http://schemas.microsoft.com/office/drawing/2014/main" id="{314E93B5-F3AA-4CBA-B6C6-8DEB53825C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9220" name="投影片編號版面配置區 3">
            <a:extLst>
              <a:ext uri="{FF2B5EF4-FFF2-40B4-BE49-F238E27FC236}">
                <a16:creationId xmlns:a16="http://schemas.microsoft.com/office/drawing/2014/main" id="{9269B43A-C0AE-45B3-83BC-78DCFD8B0C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F72845D4-4958-43CF-BA5C-7CBA539107FD}" type="slidenum">
              <a:rPr lang="zh-TW" altLang="en-US"/>
              <a:pPr/>
              <a:t>3</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a:extLst>
              <a:ext uri="{FF2B5EF4-FFF2-40B4-BE49-F238E27FC236}">
                <a16:creationId xmlns:a16="http://schemas.microsoft.com/office/drawing/2014/main" id="{46E062DD-E643-4530-81FD-35690A2574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a:extLst>
              <a:ext uri="{FF2B5EF4-FFF2-40B4-BE49-F238E27FC236}">
                <a16:creationId xmlns:a16="http://schemas.microsoft.com/office/drawing/2014/main" id="{FD0737BE-EDDD-4EE8-B2A9-E304E63D13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7412" name="投影片編號版面配置區 3">
            <a:extLst>
              <a:ext uri="{FF2B5EF4-FFF2-40B4-BE49-F238E27FC236}">
                <a16:creationId xmlns:a16="http://schemas.microsoft.com/office/drawing/2014/main" id="{96A48AB2-F1D8-44D6-960F-F38FAEA36B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60099CF8-2B24-4817-A202-FAD5D48FFA31}" type="slidenum">
              <a:rPr lang="zh-TW" altLang="en-US"/>
              <a:pPr/>
              <a:t>13</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a:extLst>
              <a:ext uri="{FF2B5EF4-FFF2-40B4-BE49-F238E27FC236}">
                <a16:creationId xmlns:a16="http://schemas.microsoft.com/office/drawing/2014/main" id="{716917D7-8CB3-4454-9759-B63A806477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a:extLst>
              <a:ext uri="{FF2B5EF4-FFF2-40B4-BE49-F238E27FC236}">
                <a16:creationId xmlns:a16="http://schemas.microsoft.com/office/drawing/2014/main" id="{9DB95081-5A6D-4935-A0E4-CC5C075733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20484" name="投影片編號版面配置區 3">
            <a:extLst>
              <a:ext uri="{FF2B5EF4-FFF2-40B4-BE49-F238E27FC236}">
                <a16:creationId xmlns:a16="http://schemas.microsoft.com/office/drawing/2014/main" id="{701BE88B-3219-4506-9997-7BE7F79467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55650" indent="-288925">
              <a:defRPr kumimoji="1">
                <a:solidFill>
                  <a:schemeClr val="tx1"/>
                </a:solidFill>
                <a:latin typeface="Arial" panose="020B0604020202020204" pitchFamily="34" charset="0"/>
                <a:ea typeface="新細明體" panose="02020500000000000000" pitchFamily="18" charset="-120"/>
              </a:defRPr>
            </a:lvl2pPr>
            <a:lvl3pPr marL="1162050" indent="-231775">
              <a:defRPr kumimoji="1">
                <a:solidFill>
                  <a:schemeClr val="tx1"/>
                </a:solidFill>
                <a:latin typeface="Arial" panose="020B0604020202020204" pitchFamily="34" charset="0"/>
                <a:ea typeface="新細明體" panose="02020500000000000000" pitchFamily="18" charset="-120"/>
              </a:defRPr>
            </a:lvl3pPr>
            <a:lvl4pPr marL="1625600" indent="-231775">
              <a:defRPr kumimoji="1">
                <a:solidFill>
                  <a:schemeClr val="tx1"/>
                </a:solidFill>
                <a:latin typeface="Arial" panose="020B0604020202020204" pitchFamily="34" charset="0"/>
                <a:ea typeface="新細明體" panose="02020500000000000000" pitchFamily="18" charset="-120"/>
              </a:defRPr>
            </a:lvl4pPr>
            <a:lvl5pPr marL="2092325" indent="-231775">
              <a:defRPr kumimoji="1">
                <a:solidFill>
                  <a:schemeClr val="tx1"/>
                </a:solidFill>
                <a:latin typeface="Arial" panose="020B0604020202020204" pitchFamily="34" charset="0"/>
                <a:ea typeface="新細明體" panose="02020500000000000000" pitchFamily="18" charset="-120"/>
              </a:defRPr>
            </a:lvl5pPr>
            <a:lvl6pPr marL="2549525" indent="-231775"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006725" indent="-231775"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63925" indent="-231775"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921125" indent="-231775"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DBEB9B2A-7AF4-4F41-98F7-A96650217359}" type="slidenum">
              <a:rPr lang="zh-TW" altLang="en-US">
                <a:solidFill>
                  <a:srgbClr val="000000"/>
                </a:solidFill>
              </a:rPr>
              <a:pPr/>
              <a:t>27</a:t>
            </a:fld>
            <a:endParaRPr lang="zh-TW"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a:extLst>
              <a:ext uri="{FF2B5EF4-FFF2-40B4-BE49-F238E27FC236}">
                <a16:creationId xmlns:a16="http://schemas.microsoft.com/office/drawing/2014/main" id="{F63E9442-ED20-448E-AF18-DD947A17B5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備忘稿版面配置區 2">
            <a:extLst>
              <a:ext uri="{FF2B5EF4-FFF2-40B4-BE49-F238E27FC236}">
                <a16:creationId xmlns:a16="http://schemas.microsoft.com/office/drawing/2014/main" id="{3A2F7567-2125-40E1-A876-B3C095682E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22532" name="投影片編號版面配置區 3">
            <a:extLst>
              <a:ext uri="{FF2B5EF4-FFF2-40B4-BE49-F238E27FC236}">
                <a16:creationId xmlns:a16="http://schemas.microsoft.com/office/drawing/2014/main" id="{361223D7-A556-42F6-991E-42D1103E21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55650" indent="-288925">
              <a:defRPr kumimoji="1">
                <a:solidFill>
                  <a:schemeClr val="tx1"/>
                </a:solidFill>
                <a:latin typeface="Arial" panose="020B0604020202020204" pitchFamily="34" charset="0"/>
                <a:ea typeface="新細明體" panose="02020500000000000000" pitchFamily="18" charset="-120"/>
              </a:defRPr>
            </a:lvl2pPr>
            <a:lvl3pPr marL="1162050" indent="-231775">
              <a:defRPr kumimoji="1">
                <a:solidFill>
                  <a:schemeClr val="tx1"/>
                </a:solidFill>
                <a:latin typeface="Arial" panose="020B0604020202020204" pitchFamily="34" charset="0"/>
                <a:ea typeface="新細明體" panose="02020500000000000000" pitchFamily="18" charset="-120"/>
              </a:defRPr>
            </a:lvl3pPr>
            <a:lvl4pPr marL="1625600" indent="-231775">
              <a:defRPr kumimoji="1">
                <a:solidFill>
                  <a:schemeClr val="tx1"/>
                </a:solidFill>
                <a:latin typeface="Arial" panose="020B0604020202020204" pitchFamily="34" charset="0"/>
                <a:ea typeface="新細明體" panose="02020500000000000000" pitchFamily="18" charset="-120"/>
              </a:defRPr>
            </a:lvl4pPr>
            <a:lvl5pPr marL="2092325" indent="-231775">
              <a:defRPr kumimoji="1">
                <a:solidFill>
                  <a:schemeClr val="tx1"/>
                </a:solidFill>
                <a:latin typeface="Arial" panose="020B0604020202020204" pitchFamily="34" charset="0"/>
                <a:ea typeface="新細明體" panose="02020500000000000000" pitchFamily="18" charset="-120"/>
              </a:defRPr>
            </a:lvl5pPr>
            <a:lvl6pPr marL="2549525" indent="-231775"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006725" indent="-231775"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63925" indent="-231775"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921125" indent="-231775"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2620EAB-4216-43EE-8537-9E68DBDF3CDC}" type="slidenum">
              <a:rPr lang="zh-TW" altLang="en-US">
                <a:solidFill>
                  <a:srgbClr val="000000"/>
                </a:solidFill>
              </a:rPr>
              <a:pPr/>
              <a:t>28</a:t>
            </a:fld>
            <a:endParaRPr lang="zh-TW"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5890" name="Rectangle 2"/>
          <p:cNvSpPr>
            <a:spLocks noGrp="1" noRot="1" noChangeArrowheads="1"/>
          </p:cNvSpPr>
          <p:nvPr>
            <p:ph type="ctrTitle"/>
          </p:nvPr>
        </p:nvSpPr>
        <p:spPr>
          <a:xfrm>
            <a:off x="685800" y="2286000"/>
            <a:ext cx="7772400" cy="1143000"/>
          </a:xfrm>
        </p:spPr>
        <p:txBody>
          <a:bodyPr/>
          <a:lstStyle>
            <a:lvl1pPr>
              <a:defRPr/>
            </a:lvl1pPr>
          </a:lstStyle>
          <a:p>
            <a:pPr lvl="0"/>
            <a:r>
              <a:rPr lang="zh-TW" altLang="en-US" noProof="0"/>
              <a:t>按一下以編輯母片標題樣式</a:t>
            </a:r>
          </a:p>
        </p:txBody>
      </p:sp>
      <p:sp>
        <p:nvSpPr>
          <p:cNvPr id="165891" name="Rectangle 3"/>
          <p:cNvSpPr>
            <a:spLocks noGrp="1" noRot="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zh-TW" altLang="en-US" noProof="0"/>
              <a:t>按一下以編輯母片副標題樣式</a:t>
            </a:r>
          </a:p>
        </p:txBody>
      </p:sp>
      <p:sp>
        <p:nvSpPr>
          <p:cNvPr id="4" name="Rectangle 4">
            <a:extLst>
              <a:ext uri="{FF2B5EF4-FFF2-40B4-BE49-F238E27FC236}">
                <a16:creationId xmlns:a16="http://schemas.microsoft.com/office/drawing/2014/main" id="{D2A28304-1774-4514-B1E1-CA921AEF5C3D}"/>
              </a:ext>
            </a:extLst>
          </p:cNvPr>
          <p:cNvSpPr>
            <a:spLocks noGrp="1" noChangeArrowheads="1"/>
          </p:cNvSpPr>
          <p:nvPr>
            <p:ph type="dt" sz="half" idx="10"/>
          </p:nvPr>
        </p:nvSpPr>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D608D8D6-3C1B-49B0-A4EF-294667D8F6E5}"/>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F40B1C78-1EB3-43A8-8A5E-8B0E3888A1AB}"/>
              </a:ext>
            </a:extLst>
          </p:cNvPr>
          <p:cNvSpPr>
            <a:spLocks noGrp="1" noChangeArrowheads="1"/>
          </p:cNvSpPr>
          <p:nvPr>
            <p:ph type="sldNum" sz="quarter" idx="12"/>
          </p:nvPr>
        </p:nvSpPr>
        <p:spPr/>
        <p:txBody>
          <a:bodyPr/>
          <a:lstStyle>
            <a:lvl1pPr>
              <a:defRPr/>
            </a:lvl1pPr>
          </a:lstStyle>
          <a:p>
            <a:fld id="{C1A52C27-1C82-46A9-BAF0-024A3B0D315B}" type="slidenum">
              <a:rPr lang="en-US" altLang="zh-TW"/>
              <a:pPr/>
              <a:t>‹#›</a:t>
            </a:fld>
            <a:endParaRPr lang="en-US" altLang="zh-TW"/>
          </a:p>
        </p:txBody>
      </p:sp>
    </p:spTree>
    <p:extLst>
      <p:ext uri="{BB962C8B-B14F-4D97-AF65-F5344CB8AC3E}">
        <p14:creationId xmlns:p14="http://schemas.microsoft.com/office/powerpoint/2010/main" val="3511749203"/>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BBF9FD3C-B676-47E7-8748-6E32E2CEA8F1}"/>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B67719F5-C9D3-4394-9310-02F424CA37A6}"/>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90E66522-5018-4D1A-A80B-E6E846BC6571}"/>
              </a:ext>
            </a:extLst>
          </p:cNvPr>
          <p:cNvSpPr>
            <a:spLocks noGrp="1" noChangeArrowheads="1"/>
          </p:cNvSpPr>
          <p:nvPr>
            <p:ph type="sldNum" sz="quarter" idx="12"/>
          </p:nvPr>
        </p:nvSpPr>
        <p:spPr>
          <a:ln/>
        </p:spPr>
        <p:txBody>
          <a:bodyPr/>
          <a:lstStyle>
            <a:lvl1pPr>
              <a:defRPr/>
            </a:lvl1pPr>
          </a:lstStyle>
          <a:p>
            <a:fld id="{F11EF571-2A9B-4341-8487-5F576763C2A0}" type="slidenum">
              <a:rPr lang="en-US" altLang="zh-TW"/>
              <a:pPr/>
              <a:t>‹#›</a:t>
            </a:fld>
            <a:endParaRPr lang="en-US" altLang="zh-TW"/>
          </a:p>
        </p:txBody>
      </p:sp>
    </p:spTree>
    <p:extLst>
      <p:ext uri="{BB962C8B-B14F-4D97-AF65-F5344CB8AC3E}">
        <p14:creationId xmlns:p14="http://schemas.microsoft.com/office/powerpoint/2010/main" val="310771958"/>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07188" y="609600"/>
            <a:ext cx="2135187" cy="548957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301625" y="609600"/>
            <a:ext cx="6253163" cy="548957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5CBA5B-D99E-4D1F-B2A1-E77D1F0CD801}"/>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B0F3C351-C5D5-4C6B-B41C-A508B51C788D}"/>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DAA5063A-C2D0-4FBB-91E1-1FF2A72F5B88}"/>
              </a:ext>
            </a:extLst>
          </p:cNvPr>
          <p:cNvSpPr>
            <a:spLocks noGrp="1" noChangeArrowheads="1"/>
          </p:cNvSpPr>
          <p:nvPr>
            <p:ph type="sldNum" sz="quarter" idx="12"/>
          </p:nvPr>
        </p:nvSpPr>
        <p:spPr>
          <a:ln/>
        </p:spPr>
        <p:txBody>
          <a:bodyPr/>
          <a:lstStyle>
            <a:lvl1pPr>
              <a:defRPr/>
            </a:lvl1pPr>
          </a:lstStyle>
          <a:p>
            <a:fld id="{12E05C49-4BF2-4479-840A-0773D9FF8B9C}" type="slidenum">
              <a:rPr lang="en-US" altLang="zh-TW"/>
              <a:pPr/>
              <a:t>‹#›</a:t>
            </a:fld>
            <a:endParaRPr lang="en-US" altLang="zh-TW"/>
          </a:p>
        </p:txBody>
      </p:sp>
    </p:spTree>
    <p:extLst>
      <p:ext uri="{BB962C8B-B14F-4D97-AF65-F5344CB8AC3E}">
        <p14:creationId xmlns:p14="http://schemas.microsoft.com/office/powerpoint/2010/main" val="4011856269"/>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B088B5E3-EA23-48DF-AA8C-DBA9AFBA2FB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028C86D0-9384-4603-8DF0-8DAC6E1DDB71}"/>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8AB00B2E-13C7-4A1C-A416-19EF0C096A18}"/>
              </a:ext>
            </a:extLst>
          </p:cNvPr>
          <p:cNvSpPr>
            <a:spLocks noGrp="1" noChangeArrowheads="1"/>
          </p:cNvSpPr>
          <p:nvPr>
            <p:ph type="sldNum" sz="quarter" idx="12"/>
          </p:nvPr>
        </p:nvSpPr>
        <p:spPr>
          <a:ln/>
        </p:spPr>
        <p:txBody>
          <a:bodyPr/>
          <a:lstStyle>
            <a:lvl1pPr>
              <a:defRPr/>
            </a:lvl1pPr>
          </a:lstStyle>
          <a:p>
            <a:fld id="{1257767C-76A8-4879-9F50-BF43830037D6}" type="slidenum">
              <a:rPr lang="en-US" altLang="zh-TW"/>
              <a:pPr/>
              <a:t>‹#›</a:t>
            </a:fld>
            <a:endParaRPr lang="en-US" altLang="zh-TW"/>
          </a:p>
        </p:txBody>
      </p:sp>
    </p:spTree>
    <p:extLst>
      <p:ext uri="{BB962C8B-B14F-4D97-AF65-F5344CB8AC3E}">
        <p14:creationId xmlns:p14="http://schemas.microsoft.com/office/powerpoint/2010/main" val="2000800483"/>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5F0E2D77-056F-4343-ACA5-56479E9A4C40}"/>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19AD7C77-3EF1-45AF-BD5A-B11DD571DB3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4B5B5CEC-BCC2-4051-9BE2-B9D0DFEBF178}"/>
              </a:ext>
            </a:extLst>
          </p:cNvPr>
          <p:cNvSpPr>
            <a:spLocks noGrp="1" noChangeArrowheads="1"/>
          </p:cNvSpPr>
          <p:nvPr>
            <p:ph type="sldNum" sz="quarter" idx="12"/>
          </p:nvPr>
        </p:nvSpPr>
        <p:spPr>
          <a:ln/>
        </p:spPr>
        <p:txBody>
          <a:bodyPr/>
          <a:lstStyle>
            <a:lvl1pPr>
              <a:defRPr/>
            </a:lvl1pPr>
          </a:lstStyle>
          <a:p>
            <a:fld id="{E30DE8E5-D386-45FF-A195-CC129CAF087A}" type="slidenum">
              <a:rPr lang="en-US" altLang="zh-TW"/>
              <a:pPr/>
              <a:t>‹#›</a:t>
            </a:fld>
            <a:endParaRPr lang="en-US" altLang="zh-TW"/>
          </a:p>
        </p:txBody>
      </p:sp>
    </p:spTree>
    <p:extLst>
      <p:ext uri="{BB962C8B-B14F-4D97-AF65-F5344CB8AC3E}">
        <p14:creationId xmlns:p14="http://schemas.microsoft.com/office/powerpoint/2010/main" val="2659109677"/>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301625" y="1905000"/>
            <a:ext cx="4194175" cy="41941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05000"/>
            <a:ext cx="4194175" cy="41941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B93AA265-8800-48AF-A23C-5BD62CEFAC32}"/>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9DBC965A-3625-4606-BB90-F353CBBA68EA}"/>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AFDE9AE4-1A40-4CB3-B027-3621B1405875}"/>
              </a:ext>
            </a:extLst>
          </p:cNvPr>
          <p:cNvSpPr>
            <a:spLocks noGrp="1" noChangeArrowheads="1"/>
          </p:cNvSpPr>
          <p:nvPr>
            <p:ph type="sldNum" sz="quarter" idx="12"/>
          </p:nvPr>
        </p:nvSpPr>
        <p:spPr>
          <a:ln/>
        </p:spPr>
        <p:txBody>
          <a:bodyPr/>
          <a:lstStyle>
            <a:lvl1pPr>
              <a:defRPr/>
            </a:lvl1pPr>
          </a:lstStyle>
          <a:p>
            <a:fld id="{A7DFE19C-BB6E-48A7-AA54-1F5420193C51}" type="slidenum">
              <a:rPr lang="en-US" altLang="zh-TW"/>
              <a:pPr/>
              <a:t>‹#›</a:t>
            </a:fld>
            <a:endParaRPr lang="en-US" altLang="zh-TW"/>
          </a:p>
        </p:txBody>
      </p:sp>
    </p:spTree>
    <p:extLst>
      <p:ext uri="{BB962C8B-B14F-4D97-AF65-F5344CB8AC3E}">
        <p14:creationId xmlns:p14="http://schemas.microsoft.com/office/powerpoint/2010/main" val="3844866264"/>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BA9D5C77-68E2-452F-977E-B5FC45C52DED}"/>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a16="http://schemas.microsoft.com/office/drawing/2014/main" id="{FA441496-5B53-488A-AD4F-9EDD92F9B08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a:ext uri="{FF2B5EF4-FFF2-40B4-BE49-F238E27FC236}">
                <a16:creationId xmlns:a16="http://schemas.microsoft.com/office/drawing/2014/main" id="{74F25DA7-1BF8-4279-96AC-47C023067E6F}"/>
              </a:ext>
            </a:extLst>
          </p:cNvPr>
          <p:cNvSpPr>
            <a:spLocks noGrp="1" noChangeArrowheads="1"/>
          </p:cNvSpPr>
          <p:nvPr>
            <p:ph type="sldNum" sz="quarter" idx="12"/>
          </p:nvPr>
        </p:nvSpPr>
        <p:spPr>
          <a:ln/>
        </p:spPr>
        <p:txBody>
          <a:bodyPr/>
          <a:lstStyle>
            <a:lvl1pPr>
              <a:defRPr/>
            </a:lvl1pPr>
          </a:lstStyle>
          <a:p>
            <a:fld id="{4D2DCC21-74FB-4CA7-821E-59043CB228FF}" type="slidenum">
              <a:rPr lang="en-US" altLang="zh-TW"/>
              <a:pPr/>
              <a:t>‹#›</a:t>
            </a:fld>
            <a:endParaRPr lang="en-US" altLang="zh-TW"/>
          </a:p>
        </p:txBody>
      </p:sp>
    </p:spTree>
    <p:extLst>
      <p:ext uri="{BB962C8B-B14F-4D97-AF65-F5344CB8AC3E}">
        <p14:creationId xmlns:p14="http://schemas.microsoft.com/office/powerpoint/2010/main" val="4061822902"/>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19BAE2B3-3223-48B0-8147-0A9059F5372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C91C9880-B0D1-44DB-9A98-01DCBF7C2E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7840F9AD-F964-493D-B42E-7EA9643386C6}"/>
              </a:ext>
            </a:extLst>
          </p:cNvPr>
          <p:cNvSpPr>
            <a:spLocks noGrp="1" noChangeArrowheads="1"/>
          </p:cNvSpPr>
          <p:nvPr>
            <p:ph type="sldNum" sz="quarter" idx="12"/>
          </p:nvPr>
        </p:nvSpPr>
        <p:spPr>
          <a:ln/>
        </p:spPr>
        <p:txBody>
          <a:bodyPr/>
          <a:lstStyle>
            <a:lvl1pPr>
              <a:defRPr/>
            </a:lvl1pPr>
          </a:lstStyle>
          <a:p>
            <a:fld id="{E04AFD26-90F6-4AC5-8058-56D379BB8C95}" type="slidenum">
              <a:rPr lang="en-US" altLang="zh-TW"/>
              <a:pPr/>
              <a:t>‹#›</a:t>
            </a:fld>
            <a:endParaRPr lang="en-US" altLang="zh-TW"/>
          </a:p>
        </p:txBody>
      </p:sp>
    </p:spTree>
    <p:extLst>
      <p:ext uri="{BB962C8B-B14F-4D97-AF65-F5344CB8AC3E}">
        <p14:creationId xmlns:p14="http://schemas.microsoft.com/office/powerpoint/2010/main" val="1384145880"/>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3984672-551D-4F06-A501-C9EDF4BFB0F4}"/>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a:ext uri="{FF2B5EF4-FFF2-40B4-BE49-F238E27FC236}">
                <a16:creationId xmlns:a16="http://schemas.microsoft.com/office/drawing/2014/main" id="{1BBC2211-1EA7-4957-AAD1-7E07A64C47C6}"/>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a:extLst>
              <a:ext uri="{FF2B5EF4-FFF2-40B4-BE49-F238E27FC236}">
                <a16:creationId xmlns:a16="http://schemas.microsoft.com/office/drawing/2014/main" id="{A3DA4512-1AB9-4F97-BD91-277AADAC9E1F}"/>
              </a:ext>
            </a:extLst>
          </p:cNvPr>
          <p:cNvSpPr>
            <a:spLocks noGrp="1" noChangeArrowheads="1"/>
          </p:cNvSpPr>
          <p:nvPr>
            <p:ph type="sldNum" sz="quarter" idx="12"/>
          </p:nvPr>
        </p:nvSpPr>
        <p:spPr>
          <a:ln/>
        </p:spPr>
        <p:txBody>
          <a:bodyPr/>
          <a:lstStyle>
            <a:lvl1pPr>
              <a:defRPr/>
            </a:lvl1pPr>
          </a:lstStyle>
          <a:p>
            <a:fld id="{F0400FCE-7141-4C53-8124-DAC4D364F44D}" type="slidenum">
              <a:rPr lang="en-US" altLang="zh-TW"/>
              <a:pPr/>
              <a:t>‹#›</a:t>
            </a:fld>
            <a:endParaRPr lang="en-US" altLang="zh-TW"/>
          </a:p>
        </p:txBody>
      </p:sp>
    </p:spTree>
    <p:extLst>
      <p:ext uri="{BB962C8B-B14F-4D97-AF65-F5344CB8AC3E}">
        <p14:creationId xmlns:p14="http://schemas.microsoft.com/office/powerpoint/2010/main" val="1781454690"/>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9AAEA663-ADB8-4A53-A6D7-8AA8A985A971}"/>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FCAB1810-1706-4BC9-AC1E-02BA13E4A172}"/>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CD637523-E0F1-4199-9B8C-443695F5E21F}"/>
              </a:ext>
            </a:extLst>
          </p:cNvPr>
          <p:cNvSpPr>
            <a:spLocks noGrp="1" noChangeArrowheads="1"/>
          </p:cNvSpPr>
          <p:nvPr>
            <p:ph type="sldNum" sz="quarter" idx="12"/>
          </p:nvPr>
        </p:nvSpPr>
        <p:spPr>
          <a:ln/>
        </p:spPr>
        <p:txBody>
          <a:bodyPr/>
          <a:lstStyle>
            <a:lvl1pPr>
              <a:defRPr/>
            </a:lvl1pPr>
          </a:lstStyle>
          <a:p>
            <a:fld id="{327E0556-86C1-4E84-A1F4-32BBE3FA75E1}" type="slidenum">
              <a:rPr lang="en-US" altLang="zh-TW"/>
              <a:pPr/>
              <a:t>‹#›</a:t>
            </a:fld>
            <a:endParaRPr lang="en-US" altLang="zh-TW"/>
          </a:p>
        </p:txBody>
      </p:sp>
    </p:spTree>
    <p:extLst>
      <p:ext uri="{BB962C8B-B14F-4D97-AF65-F5344CB8AC3E}">
        <p14:creationId xmlns:p14="http://schemas.microsoft.com/office/powerpoint/2010/main" val="3101649413"/>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1268B6FF-8145-4D7A-A654-5BF70110A591}"/>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EA0CDD97-966E-4C20-80BC-26588F125CA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30F08B0A-31CC-425D-A149-950C12F5D025}"/>
              </a:ext>
            </a:extLst>
          </p:cNvPr>
          <p:cNvSpPr>
            <a:spLocks noGrp="1" noChangeArrowheads="1"/>
          </p:cNvSpPr>
          <p:nvPr>
            <p:ph type="sldNum" sz="quarter" idx="12"/>
          </p:nvPr>
        </p:nvSpPr>
        <p:spPr>
          <a:ln/>
        </p:spPr>
        <p:txBody>
          <a:bodyPr/>
          <a:lstStyle>
            <a:lvl1pPr>
              <a:defRPr/>
            </a:lvl1pPr>
          </a:lstStyle>
          <a:p>
            <a:fld id="{9087C654-54E2-4CD4-A95E-86F18D4AFF6D}" type="slidenum">
              <a:rPr lang="en-US" altLang="zh-TW"/>
              <a:pPr/>
              <a:t>‹#›</a:t>
            </a:fld>
            <a:endParaRPr lang="en-US" altLang="zh-TW"/>
          </a:p>
        </p:txBody>
      </p:sp>
    </p:spTree>
    <p:extLst>
      <p:ext uri="{BB962C8B-B14F-4D97-AF65-F5344CB8AC3E}">
        <p14:creationId xmlns:p14="http://schemas.microsoft.com/office/powerpoint/2010/main" val="2554960520"/>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EE81143-1453-41C6-8E6C-F6C038675689}"/>
              </a:ext>
            </a:extLst>
          </p:cNvPr>
          <p:cNvSpPr>
            <a:spLocks noGrp="1" noRot="1" noChangeArrowheads="1"/>
          </p:cNvSpPr>
          <p:nvPr>
            <p:ph type="title"/>
          </p:nvPr>
        </p:nvSpPr>
        <p:spPr bwMode="auto">
          <a:xfrm>
            <a:off x="301625" y="609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DF2437FA-1BC4-4E3A-8038-C6FEDD0256A0}"/>
              </a:ext>
            </a:extLst>
          </p:cNvPr>
          <p:cNvSpPr>
            <a:spLocks noGrp="1" noRot="1" noChangeArrowheads="1"/>
          </p:cNvSpPr>
          <p:nvPr>
            <p:ph type="body" idx="1"/>
          </p:nvPr>
        </p:nvSpPr>
        <p:spPr bwMode="auto">
          <a:xfrm>
            <a:off x="301625" y="1905000"/>
            <a:ext cx="8540750"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64868" name="Rectangle 4">
            <a:extLst>
              <a:ext uri="{FF2B5EF4-FFF2-40B4-BE49-F238E27FC236}">
                <a16:creationId xmlns:a16="http://schemas.microsoft.com/office/drawing/2014/main" id="{0DC305BA-4F83-4461-93C5-1F2C0FA0FABD}"/>
              </a:ext>
            </a:extLst>
          </p:cNvPr>
          <p:cNvSpPr>
            <a:spLocks noGrp="1" noChangeArrowheads="1"/>
          </p:cNvSpPr>
          <p:nvPr>
            <p:ph type="dt" sz="half" idx="2"/>
          </p:nvPr>
        </p:nvSpPr>
        <p:spPr bwMode="auto">
          <a:xfrm>
            <a:off x="301625"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0" sz="1400"/>
            </a:lvl1pPr>
          </a:lstStyle>
          <a:p>
            <a:pPr>
              <a:defRPr/>
            </a:pPr>
            <a:endParaRPr lang="en-US" altLang="zh-TW"/>
          </a:p>
        </p:txBody>
      </p:sp>
      <p:sp>
        <p:nvSpPr>
          <p:cNvPr id="164869" name="Rectangle 5">
            <a:extLst>
              <a:ext uri="{FF2B5EF4-FFF2-40B4-BE49-F238E27FC236}">
                <a16:creationId xmlns:a16="http://schemas.microsoft.com/office/drawing/2014/main" id="{1F726BD1-55B9-4032-99E0-BEC528362EBC}"/>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0" sz="1400"/>
            </a:lvl1pPr>
          </a:lstStyle>
          <a:p>
            <a:pPr>
              <a:defRPr/>
            </a:pPr>
            <a:endParaRPr lang="en-US" altLang="zh-TW"/>
          </a:p>
        </p:txBody>
      </p:sp>
      <p:sp>
        <p:nvSpPr>
          <p:cNvPr id="164870" name="Rectangle 6">
            <a:extLst>
              <a:ext uri="{FF2B5EF4-FFF2-40B4-BE49-F238E27FC236}">
                <a16:creationId xmlns:a16="http://schemas.microsoft.com/office/drawing/2014/main" id="{81A7BD7D-189B-4047-BF73-5C7B4EA8E893}"/>
              </a:ext>
            </a:extLst>
          </p:cNvPr>
          <p:cNvSpPr>
            <a:spLocks noGrp="1" noChangeArrowheads="1"/>
          </p:cNvSpPr>
          <p:nvPr>
            <p:ph type="sldNum" sz="quarter" idx="4"/>
          </p:nvPr>
        </p:nvSpPr>
        <p:spPr bwMode="auto">
          <a:xfrm>
            <a:off x="6553200"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0" sz="1400"/>
            </a:lvl1pPr>
          </a:lstStyle>
          <a:p>
            <a:fld id="{2C5F28EE-98FF-4DEA-9D90-89CF2B4526BD}"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4823" r:id="rId1"/>
    <p:sldLayoutId id="2147484813" r:id="rId2"/>
    <p:sldLayoutId id="2147484814" r:id="rId3"/>
    <p:sldLayoutId id="2147484815" r:id="rId4"/>
    <p:sldLayoutId id="2147484816" r:id="rId5"/>
    <p:sldLayoutId id="2147484817" r:id="rId6"/>
    <p:sldLayoutId id="2147484818" r:id="rId7"/>
    <p:sldLayoutId id="2147484819" r:id="rId8"/>
    <p:sldLayoutId id="2147484820" r:id="rId9"/>
    <p:sldLayoutId id="2147484821" r:id="rId10"/>
    <p:sldLayoutId id="2147484822" r:id="rId11"/>
  </p:sldLayoutIdLst>
  <p:transition spd="slow">
    <p:randomBar dir="vert"/>
  </p:transition>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v"/>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85000"/>
        <a:buFont typeface="Wingdings" panose="05000000000000000000" pitchFamily="2" charset="2"/>
        <a:buChar char="v"/>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dgpa.gov.tw/informationlist?uid=15&amp;cid=61"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forms.gle/w1Xw8GFqYEHDgSjy6"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hyperlink" Target="mailto:sulisten13@gmail.com" TargetMode="Externa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hyperlink" Target="https://www.taichung.gov.tw/1191417/1191435/1482860/" TargetMode="External"/><Relationship Id="rId2" Type="http://schemas.openxmlformats.org/officeDocument/2006/relationships/hyperlink" Target="https://www.taichung.gov.tw/1191417/1191435/1482860" TargetMode="Externa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mailto:compensation110doptc@gmail.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hyperlink" Target="https://forms.gle/rLw49Y2rC8W66Xm66" TargetMode="Externa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hyperlink" Target="https://www.personnel.taichung.gov.tw/1790057/Lpsimplelist"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edoptc.taichung.gov.tw/ego/index_main.php"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iocs.mocs.gov.tw/precal/KPC1020000/KPC1020000_frm.asp"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personnel.taichung.gov.tw/"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5C9756A-542B-47F0-96FC-53E7FB0328EA}"/>
              </a:ext>
            </a:extLst>
          </p:cNvPr>
          <p:cNvSpPr>
            <a:spLocks noGrp="1" noRot="1" noChangeArrowheads="1"/>
          </p:cNvSpPr>
          <p:nvPr>
            <p:ph type="ctrTitle" idx="4294967295"/>
          </p:nvPr>
        </p:nvSpPr>
        <p:spPr>
          <a:xfrm>
            <a:off x="722313" y="1844675"/>
            <a:ext cx="7772400" cy="1143000"/>
          </a:xfrm>
        </p:spPr>
        <p:txBody>
          <a:bodyPr/>
          <a:lstStyle/>
          <a:p>
            <a:pPr eaLnBrk="1" hangingPunct="1"/>
            <a:r>
              <a:rPr lang="zh-TW" altLang="en-US" sz="6000">
                <a:solidFill>
                  <a:srgbClr val="0000FF"/>
                </a:solidFill>
                <a:ea typeface="標楷體" panose="03000509000000000000" pitchFamily="65" charset="-120"/>
              </a:rPr>
              <a:t>臺中市政府人事處</a:t>
            </a:r>
          </a:p>
        </p:txBody>
      </p:sp>
      <p:sp>
        <p:nvSpPr>
          <p:cNvPr id="5123" name="Rectangle 3">
            <a:extLst>
              <a:ext uri="{FF2B5EF4-FFF2-40B4-BE49-F238E27FC236}">
                <a16:creationId xmlns:a16="http://schemas.microsoft.com/office/drawing/2014/main" id="{AC720ABB-0965-40DC-8BCB-51D5C3B70368}"/>
              </a:ext>
            </a:extLst>
          </p:cNvPr>
          <p:cNvSpPr>
            <a:spLocks noGrp="1" noRot="1" noChangeArrowheads="1"/>
          </p:cNvSpPr>
          <p:nvPr>
            <p:ph type="subTitle" idx="4294967295"/>
          </p:nvPr>
        </p:nvSpPr>
        <p:spPr>
          <a:xfrm>
            <a:off x="2843213" y="3284538"/>
            <a:ext cx="3529012" cy="1008062"/>
          </a:xfrm>
        </p:spPr>
        <p:txBody>
          <a:bodyPr/>
          <a:lstStyle/>
          <a:p>
            <a:pPr marL="0" indent="0" algn="ctr" eaLnBrk="1" hangingPunct="1">
              <a:buFont typeface="Wingdings" panose="05000000000000000000" pitchFamily="2" charset="2"/>
              <a:buNone/>
            </a:pPr>
            <a:r>
              <a:rPr lang="zh-TW" altLang="en-US" sz="5600">
                <a:solidFill>
                  <a:srgbClr val="0000FF"/>
                </a:solidFill>
                <a:ea typeface="標楷體" panose="03000509000000000000" pitchFamily="65" charset="-120"/>
              </a:rPr>
              <a:t>宣導事項</a:t>
            </a:r>
          </a:p>
        </p:txBody>
      </p:sp>
      <p:sp>
        <p:nvSpPr>
          <p:cNvPr id="5124" name="Rectangle 3">
            <a:extLst>
              <a:ext uri="{FF2B5EF4-FFF2-40B4-BE49-F238E27FC236}">
                <a16:creationId xmlns:a16="http://schemas.microsoft.com/office/drawing/2014/main" id="{2644892B-5189-46AF-B90C-C1B75DA63177}"/>
              </a:ext>
            </a:extLst>
          </p:cNvPr>
          <p:cNvSpPr txBox="1">
            <a:spLocks noRot="1" noChangeArrowheads="1"/>
          </p:cNvSpPr>
          <p:nvPr/>
        </p:nvSpPr>
        <p:spPr bwMode="auto">
          <a:xfrm>
            <a:off x="3276600" y="5300663"/>
            <a:ext cx="29511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v"/>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hlink"/>
              </a:buClr>
              <a:buSzPct val="85000"/>
              <a:buFont typeface="Wingdings" panose="05000000000000000000" pitchFamily="2" charset="2"/>
              <a:buChar char="v"/>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buFont typeface="Wingdings" panose="05000000000000000000" pitchFamily="2" charset="2"/>
              <a:buNone/>
            </a:pPr>
            <a:r>
              <a:rPr lang="en-US" altLang="zh-TW">
                <a:solidFill>
                  <a:srgbClr val="0000FF"/>
                </a:solidFill>
                <a:ea typeface="標楷體" panose="03000509000000000000" pitchFamily="65" charset="-120"/>
              </a:rPr>
              <a:t>114</a:t>
            </a:r>
            <a:r>
              <a:rPr lang="zh-TW" altLang="en-US">
                <a:solidFill>
                  <a:srgbClr val="0000FF"/>
                </a:solidFill>
                <a:ea typeface="標楷體" panose="03000509000000000000" pitchFamily="65" charset="-120"/>
              </a:rPr>
              <a:t>年</a:t>
            </a:r>
            <a:r>
              <a:rPr lang="en-US" altLang="zh-TW">
                <a:solidFill>
                  <a:srgbClr val="0000FF"/>
                </a:solidFill>
                <a:ea typeface="標楷體" panose="03000509000000000000" pitchFamily="65" charset="-120"/>
              </a:rPr>
              <a:t>2</a:t>
            </a:r>
            <a:r>
              <a:rPr lang="zh-TW" altLang="en-US">
                <a:solidFill>
                  <a:srgbClr val="0000FF"/>
                </a:solidFill>
                <a:ea typeface="標楷體" panose="03000509000000000000" pitchFamily="65" charset="-120"/>
              </a:rPr>
              <a:t>月</a:t>
            </a: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圖片 2">
            <a:extLst>
              <a:ext uri="{FF2B5EF4-FFF2-40B4-BE49-F238E27FC236}">
                <a16:creationId xmlns:a16="http://schemas.microsoft.com/office/drawing/2014/main" id="{9B5A3962-EF02-4212-B4B1-6B8A0C2B3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92150"/>
            <a:ext cx="864235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4DA5A09A-5ED4-46D6-AACF-48326DF60105}"/>
              </a:ext>
            </a:extLst>
          </p:cNvPr>
          <p:cNvSpPr/>
          <p:nvPr/>
        </p:nvSpPr>
        <p:spPr>
          <a:xfrm>
            <a:off x="222250" y="6453188"/>
            <a:ext cx="2851150" cy="277812"/>
          </a:xfrm>
          <a:prstGeom prst="rect">
            <a:avLst/>
          </a:prstGeom>
        </p:spPr>
        <p:txBody>
          <a:bodyPr wrap="none">
            <a:spAutoFit/>
          </a:bodyPr>
          <a:lstStyle/>
          <a:p>
            <a:pPr>
              <a:defRPr/>
            </a:pPr>
            <a:r>
              <a:rPr lang="zh-TW" altLang="en-US" sz="1200" dirty="0">
                <a:solidFill>
                  <a:schemeClr val="bg1">
                    <a:lumMod val="50000"/>
                  </a:schemeClr>
                </a:solidFill>
              </a:rPr>
              <a:t>圖片來源：https://www.flaticon.com/</a:t>
            </a:r>
          </a:p>
        </p:txBody>
      </p:sp>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圖片 2">
            <a:extLst>
              <a:ext uri="{FF2B5EF4-FFF2-40B4-BE49-F238E27FC236}">
                <a16:creationId xmlns:a16="http://schemas.microsoft.com/office/drawing/2014/main" id="{C476B7B6-492A-4763-BA69-AEA4CA81C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692150"/>
            <a:ext cx="8772525"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A3384A12-B997-4D57-8243-3860EF448E9C}"/>
              </a:ext>
            </a:extLst>
          </p:cNvPr>
          <p:cNvSpPr/>
          <p:nvPr/>
        </p:nvSpPr>
        <p:spPr>
          <a:xfrm>
            <a:off x="185738" y="6453188"/>
            <a:ext cx="2851150" cy="277812"/>
          </a:xfrm>
          <a:prstGeom prst="rect">
            <a:avLst/>
          </a:prstGeom>
        </p:spPr>
        <p:txBody>
          <a:bodyPr wrap="none">
            <a:spAutoFit/>
          </a:bodyPr>
          <a:lstStyle/>
          <a:p>
            <a:pPr>
              <a:defRPr/>
            </a:pPr>
            <a:r>
              <a:rPr lang="zh-TW" altLang="en-US" sz="1200" dirty="0">
                <a:solidFill>
                  <a:schemeClr val="bg1">
                    <a:lumMod val="50000"/>
                  </a:schemeClr>
                </a:solidFill>
              </a:rPr>
              <a:t>圖片來源：</a:t>
            </a:r>
            <a:r>
              <a:rPr lang="en-US" altLang="zh-TW" sz="1200" dirty="0">
                <a:solidFill>
                  <a:schemeClr val="bg1">
                    <a:lumMod val="50000"/>
                  </a:schemeClr>
                </a:solidFill>
              </a:rPr>
              <a:t>https://www.flaticon.com/</a:t>
            </a:r>
            <a:endParaRPr lang="zh-TW" altLang="en-US" sz="1200" dirty="0">
              <a:solidFill>
                <a:schemeClr val="bg1">
                  <a:lumMod val="50000"/>
                </a:schemeClr>
              </a:solidFill>
            </a:endParaRPr>
          </a:p>
        </p:txBody>
      </p:sp>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字方塊 3">
            <a:extLst>
              <a:ext uri="{FF2B5EF4-FFF2-40B4-BE49-F238E27FC236}">
                <a16:creationId xmlns:a16="http://schemas.microsoft.com/office/drawing/2014/main" id="{6B98B942-49FB-4C58-939F-FA1ADAA1BA80}"/>
              </a:ext>
            </a:extLst>
          </p:cNvPr>
          <p:cNvSpPr txBox="1">
            <a:spLocks noChangeArrowheads="1"/>
          </p:cNvSpPr>
          <p:nvPr/>
        </p:nvSpPr>
        <p:spPr bwMode="auto">
          <a:xfrm>
            <a:off x="0" y="479425"/>
            <a:ext cx="9144000" cy="1293813"/>
          </a:xfrm>
          <a:prstGeom prst="rect">
            <a:avLst/>
          </a:prstGeom>
          <a:noFill/>
          <a:ln>
            <a:noFill/>
          </a:ln>
        </p:spPr>
        <p:txBody>
          <a:bodyPr>
            <a:spAutoFit/>
          </a:bodyPr>
          <a:lstStyle>
            <a:lvl1pPr>
              <a:spcBef>
                <a:spcPct val="20000"/>
              </a:spcBef>
              <a:buClr>
                <a:schemeClr val="hlink"/>
              </a:buClr>
              <a:buSzPct val="75000"/>
              <a:buFont typeface="Wingdings" panose="05000000000000000000" pitchFamily="2" charset="2"/>
              <a:buChar char="v"/>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hlink"/>
              </a:buClr>
              <a:buSzPct val="85000"/>
              <a:buFont typeface="Wingdings" panose="05000000000000000000" pitchFamily="2" charset="2"/>
              <a:buChar char="v"/>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9pPr>
          </a:lstStyle>
          <a:p>
            <a:pPr algn="ctr">
              <a:spcBef>
                <a:spcPct val="0"/>
              </a:spcBef>
              <a:buClrTx/>
              <a:buSzTx/>
              <a:buFont typeface="Wingdings" panose="05000000000000000000" pitchFamily="2" charset="2"/>
              <a:buNone/>
              <a:defRPr/>
            </a:pPr>
            <a:r>
              <a:rPr lang="zh-TW" altLang="en-US" sz="2400" b="1" kern="100" dirty="0">
                <a:latin typeface="微軟正黑體" panose="020B0604030504040204" pitchFamily="34" charset="-120"/>
                <a:ea typeface="微軟正黑體" panose="020B0604030504040204" pitchFamily="34" charset="-120"/>
                <a:cs typeface="Times New Roman" panose="02020603050405020304" pitchFamily="18" charset="0"/>
              </a:rPr>
              <a:t>性騷擾防治與案件處理，可參考</a:t>
            </a:r>
            <a:r>
              <a:rPr lang="zh-TW" altLang="zh-TW" sz="2400" b="1" kern="100" dirty="0">
                <a:latin typeface="微軟正黑體" panose="020B0604030504040204" pitchFamily="34" charset="-120"/>
                <a:ea typeface="微軟正黑體" panose="020B0604030504040204" pitchFamily="34" charset="-120"/>
                <a:cs typeface="Times New Roman" panose="02020603050405020304" pitchFamily="18" charset="0"/>
              </a:rPr>
              <a:t>行政院人事行政總處</a:t>
            </a:r>
            <a:endParaRPr lang="en-US" altLang="zh-TW" sz="2400"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ClrTx/>
              <a:buSzTx/>
              <a:buFont typeface="Wingdings" panose="05000000000000000000" pitchFamily="2" charset="2"/>
              <a:buNone/>
              <a:defRPr/>
            </a:pPr>
            <a:r>
              <a:rPr lang="zh-TW" altLang="zh-TW" sz="2400" b="1" kern="100" dirty="0">
                <a:latin typeface="微軟正黑體" panose="020B0604030504040204" pitchFamily="34" charset="-120"/>
                <a:ea typeface="微軟正黑體" panose="020B0604030504040204" pitchFamily="34" charset="-120"/>
                <a:cs typeface="Times New Roman" panose="02020603050405020304" pitchFamily="18" charset="0"/>
              </a:rPr>
              <a:t>「公部門性騷擾防治專區」</a:t>
            </a:r>
            <a:endParaRPr lang="en-US" altLang="zh-TW" sz="2400"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ClrTx/>
              <a:buSzTx/>
              <a:buFont typeface="Wingdings" panose="05000000000000000000" pitchFamily="2" charset="2"/>
              <a:buNone/>
              <a:defRPr/>
            </a:pPr>
            <a:r>
              <a:rPr lang="en-US" altLang="zh-TW" sz="1800" kern="100" dirty="0">
                <a:latin typeface="微軟正黑體" panose="020B0604030504040204" pitchFamily="34" charset="-120"/>
                <a:ea typeface="微軟正黑體" panose="020B0604030504040204" pitchFamily="34" charset="-120"/>
                <a:cs typeface="Times New Roman" panose="02020603050405020304" pitchFamily="18" charset="0"/>
              </a:rPr>
              <a:t>(https://www.dgpa.gov.tw/mp/archive?uid=747&amp;mid=746)</a:t>
            </a:r>
            <a:endParaRPr lang="zh-TW" altLang="zh-TW" sz="1800"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a:spcBef>
                <a:spcPct val="0"/>
              </a:spcBef>
              <a:buClrTx/>
              <a:buSzTx/>
              <a:buFontTx/>
              <a:buNone/>
              <a:defRPr/>
            </a:pPr>
            <a:endParaRPr lang="zh-TW" altLang="en-US" sz="1200" dirty="0">
              <a:solidFill>
                <a:srgbClr val="996633"/>
              </a:solidFill>
              <a:latin typeface="標楷體" panose="03000509000000000000" pitchFamily="65" charset="-120"/>
              <a:ea typeface="標楷體" panose="03000509000000000000" pitchFamily="65" charset="-120"/>
            </a:endParaRPr>
          </a:p>
        </p:txBody>
      </p:sp>
      <p:pic>
        <p:nvPicPr>
          <p:cNvPr id="15363" name="圖片 3">
            <a:extLst>
              <a:ext uri="{FF2B5EF4-FFF2-40B4-BE49-F238E27FC236}">
                <a16:creationId xmlns:a16="http://schemas.microsoft.com/office/drawing/2014/main" id="{6D0F7B2B-44F9-4763-8DE6-0363AFE0A6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63" t="2655" r="4671" b="31718"/>
          <a:stretch>
            <a:fillRect/>
          </a:stretch>
        </p:blipFill>
        <p:spPr bwMode="auto">
          <a:xfrm>
            <a:off x="1042988" y="1755775"/>
            <a:ext cx="6842125"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a:extLst>
              <a:ext uri="{FF2B5EF4-FFF2-40B4-BE49-F238E27FC236}">
                <a16:creationId xmlns:a16="http://schemas.microsoft.com/office/drawing/2014/main" id="{B78CDD56-8027-4070-BECD-064AF2F08F4D}"/>
              </a:ext>
            </a:extLst>
          </p:cNvPr>
          <p:cNvSpPr>
            <a:spLocks noGrp="1" noChangeArrowheads="1"/>
          </p:cNvSpPr>
          <p:nvPr>
            <p:ph type="title"/>
          </p:nvPr>
        </p:nvSpPr>
        <p:spPr>
          <a:xfrm>
            <a:off x="301625" y="354013"/>
            <a:ext cx="8540750" cy="1143000"/>
          </a:xfrm>
        </p:spPr>
        <p:txBody>
          <a:bodyPr/>
          <a:lstStyle/>
          <a:p>
            <a:r>
              <a:rPr lang="zh-TW" altLang="en-US" sz="3600" b="1">
                <a:solidFill>
                  <a:srgbClr val="0000CC"/>
                </a:solidFill>
                <a:latin typeface="Microsoft YaHei" panose="020B0503020204020204" pitchFamily="34" charset="-122"/>
                <a:ea typeface="Microsoft YaHei" panose="020B0503020204020204" pitchFamily="34" charset="-122"/>
              </a:rPr>
              <a:t>服務獎章申請案件</a:t>
            </a:r>
            <a:r>
              <a:rPr lang="en-US" altLang="zh-TW" sz="3600" b="1">
                <a:solidFill>
                  <a:srgbClr val="FF0000"/>
                </a:solidFill>
                <a:latin typeface="Microsoft YaHei" panose="020B0503020204020204" pitchFamily="34" charset="-122"/>
                <a:ea typeface="Microsoft YaHei" panose="020B0503020204020204" pitchFamily="34" charset="-122"/>
              </a:rPr>
              <a:t>NG</a:t>
            </a:r>
            <a:r>
              <a:rPr lang="zh-TW" altLang="en-US" sz="3600" b="1">
                <a:solidFill>
                  <a:srgbClr val="FF0000"/>
                </a:solidFill>
                <a:latin typeface="Microsoft YaHei" panose="020B0503020204020204" pitchFamily="34" charset="-122"/>
                <a:ea typeface="Microsoft YaHei" panose="020B0503020204020204" pitchFamily="34" charset="-122"/>
              </a:rPr>
              <a:t>退件</a:t>
            </a:r>
            <a:r>
              <a:rPr lang="zh-TW" altLang="en-US" sz="3600" b="1">
                <a:solidFill>
                  <a:srgbClr val="0000CC"/>
                </a:solidFill>
                <a:latin typeface="Microsoft YaHei" panose="020B0503020204020204" pitchFamily="34" charset="-122"/>
                <a:ea typeface="Microsoft YaHei" panose="020B0503020204020204" pitchFamily="34" charset="-122"/>
              </a:rPr>
              <a:t>實例</a:t>
            </a:r>
            <a:endParaRPr lang="zh-TW" altLang="en-US" sz="3600">
              <a:solidFill>
                <a:srgbClr val="33CC33"/>
              </a:solidFill>
              <a:latin typeface="Microsoft YaHei" panose="020B0503020204020204" pitchFamily="34" charset="-122"/>
              <a:ea typeface="Microsoft YaHei" panose="020B0503020204020204" pitchFamily="34" charset="-122"/>
            </a:endParaRPr>
          </a:p>
        </p:txBody>
      </p:sp>
      <p:sp>
        <p:nvSpPr>
          <p:cNvPr id="16387" name="Rectangle 3">
            <a:extLst>
              <a:ext uri="{FF2B5EF4-FFF2-40B4-BE49-F238E27FC236}">
                <a16:creationId xmlns:a16="http://schemas.microsoft.com/office/drawing/2014/main" id="{E3F33747-D389-4F95-9A98-5BBC8F49C015}"/>
              </a:ext>
            </a:extLst>
          </p:cNvPr>
          <p:cNvSpPr>
            <a:spLocks noGrp="1" noRot="1" noChangeArrowheads="1"/>
          </p:cNvSpPr>
          <p:nvPr/>
        </p:nvSpPr>
        <p:spPr bwMode="auto">
          <a:xfrm>
            <a:off x="242888" y="1844675"/>
            <a:ext cx="8540750"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5000"/>
              <a:buFont typeface="Wingdings" panose="05000000000000000000" pitchFamily="2" charset="2"/>
              <a:buChar char="v"/>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hlink"/>
              </a:buClr>
              <a:buSzPct val="85000"/>
              <a:buFont typeface="Wingdings" panose="05000000000000000000" pitchFamily="2" charset="2"/>
              <a:buChar char="v"/>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9pPr>
          </a:lstStyle>
          <a:p>
            <a:pPr eaLnBrk="1" hangingPunct="1"/>
            <a:endParaRPr lang="zh-TW" altLang="zh-TW" sz="3000">
              <a:solidFill>
                <a:srgbClr val="000000"/>
              </a:solidFill>
              <a:latin typeface="標楷體" panose="03000509000000000000" pitchFamily="65" charset="-120"/>
              <a:ea typeface="標楷體" panose="03000509000000000000" pitchFamily="65" charset="-120"/>
            </a:endParaRPr>
          </a:p>
        </p:txBody>
      </p:sp>
      <p:sp>
        <p:nvSpPr>
          <p:cNvPr id="7" name="矩形: 圓角 6">
            <a:extLst>
              <a:ext uri="{FF2B5EF4-FFF2-40B4-BE49-F238E27FC236}">
                <a16:creationId xmlns:a16="http://schemas.microsoft.com/office/drawing/2014/main" id="{292D5D8E-020D-4917-B2E0-DDB46D57011A}"/>
              </a:ext>
            </a:extLst>
          </p:cNvPr>
          <p:cNvSpPr/>
          <p:nvPr/>
        </p:nvSpPr>
        <p:spPr bwMode="auto">
          <a:xfrm>
            <a:off x="1285875" y="3141663"/>
            <a:ext cx="7158038" cy="3109912"/>
          </a:xfrm>
          <a:prstGeom prst="roundRect">
            <a:avLst/>
          </a:prstGeom>
          <a:solidFill>
            <a:schemeClr val="accent3">
              <a:lumMod val="95000"/>
            </a:schemeClr>
          </a:solidFill>
          <a:ln w="28575">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3200" b="1" dirty="0">
                <a:solidFill>
                  <a:srgbClr val="FF0000"/>
                </a:solidFill>
                <a:latin typeface="Microsoft YaHei" panose="020B0503020204020204" pitchFamily="34" charset="-122"/>
                <a:ea typeface="Microsoft YaHei" panose="020B0503020204020204" pitchFamily="34" charset="-122"/>
                <a:cs typeface="+mj-cs"/>
              </a:rPr>
              <a:t>不合理。</a:t>
            </a:r>
            <a:endParaRPr lang="en-US" altLang="zh-TW" sz="3200" b="1" dirty="0">
              <a:solidFill>
                <a:srgbClr val="FF0000"/>
              </a:solidFill>
              <a:latin typeface="Microsoft YaHei" panose="020B0503020204020204" pitchFamily="34" charset="-122"/>
              <a:ea typeface="Microsoft YaHei" panose="020B0503020204020204" pitchFamily="34" charset="-122"/>
              <a:cs typeface="+mj-cs"/>
            </a:endParaRPr>
          </a:p>
          <a:p>
            <a:pPr>
              <a:lnSpc>
                <a:spcPts val="2800"/>
              </a:lnSpc>
              <a:spcBef>
                <a:spcPts val="600"/>
              </a:spcBef>
              <a:defRPr/>
            </a:pPr>
            <a:r>
              <a:rPr lang="en-US" altLang="zh-TW" sz="2400" dirty="0">
                <a:solidFill>
                  <a:srgbClr val="FF6600"/>
                </a:solidFill>
                <a:latin typeface="Microsoft YaHei" panose="020B0503020204020204" pitchFamily="34" charset="-122"/>
                <a:ea typeface="Microsoft YaHei" panose="020B0503020204020204" pitchFamily="34" charset="-122"/>
              </a:rPr>
              <a:t>75</a:t>
            </a:r>
            <a:r>
              <a:rPr lang="zh-TW" altLang="en-US" sz="2400" dirty="0">
                <a:solidFill>
                  <a:srgbClr val="FF6600"/>
                </a:solidFill>
                <a:latin typeface="Microsoft YaHei" panose="020B0503020204020204" pitchFamily="34" charset="-122"/>
                <a:ea typeface="Microsoft YaHei" panose="020B0503020204020204" pitchFamily="34" charset="-122"/>
              </a:rPr>
              <a:t>年初任公職當年度無考績資料，當年並非因任職未滿</a:t>
            </a:r>
            <a:r>
              <a:rPr lang="en-US" altLang="zh-TW" sz="2400" dirty="0">
                <a:solidFill>
                  <a:srgbClr val="FF6600"/>
                </a:solidFill>
                <a:latin typeface="Microsoft YaHei" panose="020B0503020204020204" pitchFamily="34" charset="-122"/>
                <a:ea typeface="Microsoft YaHei" panose="020B0503020204020204" pitchFamily="34" charset="-122"/>
              </a:rPr>
              <a:t>6</a:t>
            </a:r>
            <a:r>
              <a:rPr lang="zh-TW" altLang="en-US" sz="2400" dirty="0">
                <a:solidFill>
                  <a:srgbClr val="FF6600"/>
                </a:solidFill>
                <a:latin typeface="Microsoft YaHei" panose="020B0503020204020204" pitchFamily="34" charset="-122"/>
                <a:ea typeface="Microsoft YaHei" panose="020B0503020204020204" pitchFamily="34" charset="-122"/>
              </a:rPr>
              <a:t>個月不辦理考績。請查明當事人未有考績之實際情形敘明，可參考下列敘述方式：「○員應○年○○考試錄取，</a:t>
            </a:r>
            <a:r>
              <a:rPr lang="en-US" altLang="zh-TW" sz="2400" dirty="0">
                <a:solidFill>
                  <a:srgbClr val="FF6600"/>
                </a:solidFill>
                <a:latin typeface="Microsoft YaHei" panose="020B0503020204020204" pitchFamily="34" charset="-122"/>
                <a:ea typeface="Microsoft YaHei" panose="020B0503020204020204" pitchFamily="34" charset="-122"/>
              </a:rPr>
              <a:t>75</a:t>
            </a:r>
            <a:r>
              <a:rPr lang="zh-TW" altLang="en-US" sz="2400" dirty="0">
                <a:solidFill>
                  <a:srgbClr val="FF6600"/>
                </a:solidFill>
                <a:latin typeface="Microsoft YaHei" panose="020B0503020204020204" pitchFamily="34" charset="-122"/>
                <a:ea typeface="Microsoft YaHei" panose="020B0503020204020204" pitchFamily="34" charset="-122"/>
              </a:rPr>
              <a:t>年</a:t>
            </a:r>
            <a:r>
              <a:rPr lang="en-US" altLang="zh-TW" sz="2400" dirty="0">
                <a:solidFill>
                  <a:srgbClr val="FF6600"/>
                </a:solidFill>
                <a:latin typeface="Microsoft YaHei" panose="020B0503020204020204" pitchFamily="34" charset="-122"/>
                <a:ea typeface="Microsoft YaHei" panose="020B0503020204020204" pitchFamily="34" charset="-122"/>
              </a:rPr>
              <a:t>5</a:t>
            </a:r>
            <a:r>
              <a:rPr lang="zh-TW" altLang="en-US" sz="2400" dirty="0">
                <a:solidFill>
                  <a:srgbClr val="FF6600"/>
                </a:solidFill>
                <a:latin typeface="Microsoft YaHei" panose="020B0503020204020204" pitchFamily="34" charset="-122"/>
                <a:ea typeface="Microsoft YaHei" panose="020B0503020204020204" pitchFamily="34" charset="-122"/>
              </a:rPr>
              <a:t>月</a:t>
            </a:r>
            <a:r>
              <a:rPr lang="en-US" altLang="zh-TW" sz="2400" dirty="0">
                <a:solidFill>
                  <a:srgbClr val="FF6600"/>
                </a:solidFill>
                <a:latin typeface="Microsoft YaHei" panose="020B0503020204020204" pitchFamily="34" charset="-122"/>
                <a:ea typeface="Microsoft YaHei" panose="020B0503020204020204" pitchFamily="34" charset="-122"/>
              </a:rPr>
              <a:t>20</a:t>
            </a:r>
            <a:r>
              <a:rPr lang="zh-TW" altLang="en-US" sz="2400" dirty="0">
                <a:solidFill>
                  <a:srgbClr val="FF6600"/>
                </a:solidFill>
                <a:latin typeface="Microsoft YaHei" panose="020B0503020204020204" pitchFamily="34" charset="-122"/>
                <a:ea typeface="Microsoft YaHei" panose="020B0503020204020204" pitchFamily="34" charset="-122"/>
              </a:rPr>
              <a:t>日分發○○機關實務訓練，於○年○月○日先予試用，爰</a:t>
            </a:r>
            <a:r>
              <a:rPr lang="en-US" altLang="zh-TW" sz="2400" dirty="0">
                <a:solidFill>
                  <a:srgbClr val="FF6600"/>
                </a:solidFill>
                <a:latin typeface="Microsoft YaHei" panose="020B0503020204020204" pitchFamily="34" charset="-122"/>
                <a:ea typeface="Microsoft YaHei" panose="020B0503020204020204" pitchFamily="34" charset="-122"/>
              </a:rPr>
              <a:t>75</a:t>
            </a:r>
            <a:r>
              <a:rPr lang="zh-TW" altLang="en-US" sz="2400" dirty="0">
                <a:solidFill>
                  <a:srgbClr val="FF6600"/>
                </a:solidFill>
                <a:latin typeface="Microsoft YaHei" panose="020B0503020204020204" pitchFamily="34" charset="-122"/>
                <a:ea typeface="Microsoft YaHei" panose="020B0503020204020204" pitchFamily="34" charset="-122"/>
              </a:rPr>
              <a:t>年未有考績資料，</a:t>
            </a:r>
            <a:r>
              <a:rPr lang="en-US" altLang="zh-TW" sz="2400" dirty="0">
                <a:solidFill>
                  <a:srgbClr val="FF0000"/>
                </a:solidFill>
                <a:latin typeface="Microsoft YaHei" panose="020B0503020204020204" pitchFamily="34" charset="-122"/>
                <a:ea typeface="Microsoft YaHei" panose="020B0503020204020204" pitchFamily="34" charset="-122"/>
              </a:rPr>
              <a:t>75</a:t>
            </a:r>
            <a:r>
              <a:rPr lang="zh-TW" altLang="en-US" sz="2400" dirty="0">
                <a:solidFill>
                  <a:srgbClr val="FF0000"/>
                </a:solidFill>
                <a:latin typeface="Microsoft YaHei" panose="020B0503020204020204" pitchFamily="34" charset="-122"/>
                <a:ea typeface="Microsoft YaHei" panose="020B0503020204020204" pitchFamily="34" charset="-122"/>
              </a:rPr>
              <a:t>年服務成績優良</a:t>
            </a:r>
            <a:r>
              <a:rPr lang="zh-TW" altLang="en-US" sz="2400" dirty="0">
                <a:solidFill>
                  <a:srgbClr val="FF6600"/>
                </a:solidFill>
                <a:latin typeface="Microsoft YaHei" panose="020B0503020204020204" pitchFamily="34" charset="-122"/>
                <a:ea typeface="Microsoft YaHei" panose="020B0503020204020204" pitchFamily="34" charset="-122"/>
              </a:rPr>
              <a:t>。」</a:t>
            </a:r>
          </a:p>
          <a:p>
            <a:pPr>
              <a:defRPr/>
            </a:pPr>
            <a:endParaRPr lang="zh-TW" altLang="zh-TW" sz="1200" dirty="0">
              <a:solidFill>
                <a:srgbClr val="FF6600"/>
              </a:solidFill>
              <a:latin typeface="Microsoft YaHei" panose="020B0503020204020204" pitchFamily="34" charset="-122"/>
              <a:ea typeface="Microsoft YaHei" panose="020B0503020204020204" pitchFamily="34" charset="-122"/>
            </a:endParaRPr>
          </a:p>
        </p:txBody>
      </p:sp>
      <p:pic>
        <p:nvPicPr>
          <p:cNvPr id="16389" name="圖片 9">
            <a:extLst>
              <a:ext uri="{FF2B5EF4-FFF2-40B4-BE49-F238E27FC236}">
                <a16:creationId xmlns:a16="http://schemas.microsoft.com/office/drawing/2014/main" id="{60DDA88F-5469-4FED-BFFC-D1396463B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 y="2757488"/>
            <a:ext cx="78105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字方塊 14">
            <a:extLst>
              <a:ext uri="{FF2B5EF4-FFF2-40B4-BE49-F238E27FC236}">
                <a16:creationId xmlns:a16="http://schemas.microsoft.com/office/drawing/2014/main" id="{FF2F64E0-05D3-448D-BA2E-D1BFA5AF9352}"/>
              </a:ext>
            </a:extLst>
          </p:cNvPr>
          <p:cNvSpPr txBox="1"/>
          <p:nvPr/>
        </p:nvSpPr>
        <p:spPr>
          <a:xfrm>
            <a:off x="1201738" y="1466850"/>
            <a:ext cx="7326312" cy="1200150"/>
          </a:xfrm>
          <a:prstGeom prst="rect">
            <a:avLst/>
          </a:prstGeom>
          <a:noFill/>
        </p:spPr>
        <p:txBody>
          <a:bodyPr>
            <a:spAutoFit/>
          </a:bodyPr>
          <a:lstStyle/>
          <a:p>
            <a:pPr algn="just">
              <a:defRPr/>
            </a:pPr>
            <a:r>
              <a:rPr lang="zh-TW" altLang="en-US" sz="2400" b="1" dirty="0">
                <a:solidFill>
                  <a:srgbClr val="C00000"/>
                </a:solidFill>
                <a:latin typeface="Microsoft YaHei" panose="020B0503020204020204" pitchFamily="34" charset="-122"/>
                <a:ea typeface="Microsoft YaHei" panose="020B0503020204020204" pitchFamily="34" charset="-122"/>
                <a:cs typeface="+mj-cs"/>
              </a:rPr>
              <a:t>小明初任公職日</a:t>
            </a:r>
            <a:r>
              <a:rPr lang="en-US" altLang="zh-TW" sz="2400" b="1" dirty="0">
                <a:solidFill>
                  <a:srgbClr val="C00000"/>
                </a:solidFill>
                <a:latin typeface="Microsoft YaHei" panose="020B0503020204020204" pitchFamily="34" charset="-122"/>
                <a:ea typeface="Microsoft YaHei" panose="020B0503020204020204" pitchFamily="34" charset="-122"/>
                <a:cs typeface="+mj-cs"/>
              </a:rPr>
              <a:t>75</a:t>
            </a:r>
            <a:r>
              <a:rPr lang="zh-TW" altLang="en-US" sz="2400" b="1" dirty="0">
                <a:solidFill>
                  <a:srgbClr val="C00000"/>
                </a:solidFill>
                <a:latin typeface="Microsoft YaHei" panose="020B0503020204020204" pitchFamily="34" charset="-122"/>
                <a:ea typeface="Microsoft YaHei" panose="020B0503020204020204" pitchFamily="34" charset="-122"/>
                <a:cs typeface="+mj-cs"/>
              </a:rPr>
              <a:t>年</a:t>
            </a:r>
            <a:r>
              <a:rPr lang="en-US" altLang="zh-TW" sz="2400" b="1" dirty="0">
                <a:solidFill>
                  <a:srgbClr val="C00000"/>
                </a:solidFill>
                <a:latin typeface="Microsoft YaHei" panose="020B0503020204020204" pitchFamily="34" charset="-122"/>
                <a:ea typeface="Microsoft YaHei" panose="020B0503020204020204" pitchFamily="34" charset="-122"/>
                <a:cs typeface="+mj-cs"/>
              </a:rPr>
              <a:t>5</a:t>
            </a:r>
            <a:r>
              <a:rPr lang="zh-TW" altLang="en-US" sz="2400" b="1" dirty="0">
                <a:solidFill>
                  <a:srgbClr val="C00000"/>
                </a:solidFill>
                <a:latin typeface="Microsoft YaHei" panose="020B0503020204020204" pitchFamily="34" charset="-122"/>
                <a:ea typeface="Microsoft YaHei" panose="020B0503020204020204" pitchFamily="34" charset="-122"/>
                <a:cs typeface="+mj-cs"/>
              </a:rPr>
              <a:t>月</a:t>
            </a:r>
            <a:r>
              <a:rPr lang="en-US" altLang="zh-TW" sz="2400" b="1" dirty="0">
                <a:solidFill>
                  <a:srgbClr val="C00000"/>
                </a:solidFill>
                <a:latin typeface="Microsoft YaHei" panose="020B0503020204020204" pitchFamily="34" charset="-122"/>
                <a:ea typeface="Microsoft YaHei" panose="020B0503020204020204" pitchFamily="34" charset="-122"/>
                <a:cs typeface="+mj-cs"/>
              </a:rPr>
              <a:t>20</a:t>
            </a:r>
            <a:r>
              <a:rPr lang="zh-TW" altLang="en-US" sz="2400" b="1" dirty="0">
                <a:solidFill>
                  <a:srgbClr val="C00000"/>
                </a:solidFill>
                <a:latin typeface="Microsoft YaHei" panose="020B0503020204020204" pitchFamily="34" charset="-122"/>
                <a:ea typeface="Microsoft YaHei" panose="020B0503020204020204" pitchFamily="34" charset="-122"/>
                <a:cs typeface="+mj-cs"/>
              </a:rPr>
              <a:t>日，人事單位於申請服務獎章時備註說明欄註明：</a:t>
            </a:r>
            <a:r>
              <a:rPr lang="en-US" altLang="zh-TW" sz="2400" b="1" dirty="0">
                <a:solidFill>
                  <a:srgbClr val="C00000"/>
                </a:solidFill>
                <a:latin typeface="Microsoft YaHei" panose="020B0503020204020204" pitchFamily="34" charset="-122"/>
                <a:ea typeface="Microsoft YaHei" panose="020B0503020204020204" pitchFamily="34" charset="-122"/>
                <a:cs typeface="+mj-cs"/>
              </a:rPr>
              <a:t>75</a:t>
            </a:r>
            <a:r>
              <a:rPr lang="zh-TW" altLang="en-US" sz="2400" b="1" dirty="0">
                <a:solidFill>
                  <a:srgbClr val="C00000"/>
                </a:solidFill>
                <a:latin typeface="Microsoft YaHei" panose="020B0503020204020204" pitchFamily="34" charset="-122"/>
                <a:ea typeface="Microsoft YaHei" panose="020B0503020204020204" pitchFamily="34" charset="-122"/>
                <a:cs typeface="+mj-cs"/>
              </a:rPr>
              <a:t>年未連續任職</a:t>
            </a:r>
            <a:r>
              <a:rPr lang="en-US" altLang="zh-TW" sz="2400" b="1" dirty="0">
                <a:solidFill>
                  <a:srgbClr val="C00000"/>
                </a:solidFill>
                <a:latin typeface="Microsoft YaHei" panose="020B0503020204020204" pitchFamily="34" charset="-122"/>
                <a:ea typeface="Microsoft YaHei" panose="020B0503020204020204" pitchFamily="34" charset="-122"/>
                <a:cs typeface="+mj-cs"/>
              </a:rPr>
              <a:t>6</a:t>
            </a:r>
            <a:r>
              <a:rPr lang="zh-TW" altLang="en-US" sz="2400" b="1" dirty="0">
                <a:solidFill>
                  <a:srgbClr val="C00000"/>
                </a:solidFill>
                <a:latin typeface="Microsoft YaHei" panose="020B0503020204020204" pitchFamily="34" charset="-122"/>
                <a:ea typeface="Microsoft YaHei" panose="020B0503020204020204" pitchFamily="34" charset="-122"/>
                <a:cs typeface="+mj-cs"/>
              </a:rPr>
              <a:t>個月以上不辦理考績</a:t>
            </a:r>
            <a:r>
              <a:rPr lang="en-US" altLang="zh-TW" sz="2400" b="1" dirty="0">
                <a:solidFill>
                  <a:srgbClr val="C00000"/>
                </a:solidFill>
                <a:latin typeface="Microsoft YaHei" panose="020B0503020204020204" pitchFamily="34" charset="-122"/>
                <a:ea typeface="Microsoft YaHei" panose="020B0503020204020204" pitchFamily="34" charset="-122"/>
                <a:cs typeface="+mj-cs"/>
              </a:rPr>
              <a:t>75</a:t>
            </a:r>
            <a:r>
              <a:rPr lang="zh-TW" altLang="en-US" sz="2400" b="1" dirty="0">
                <a:solidFill>
                  <a:srgbClr val="C00000"/>
                </a:solidFill>
                <a:latin typeface="Microsoft YaHei" panose="020B0503020204020204" pitchFamily="34" charset="-122"/>
                <a:ea typeface="Microsoft YaHei" panose="020B0503020204020204" pitchFamily="34" charset="-122"/>
                <a:cs typeface="+mj-cs"/>
              </a:rPr>
              <a:t>年服務成績優良。這樣合理嗎？</a:t>
            </a:r>
          </a:p>
        </p:txBody>
      </p:sp>
      <p:sp>
        <p:nvSpPr>
          <p:cNvPr id="55" name="矩形 54">
            <a:extLst>
              <a:ext uri="{FF2B5EF4-FFF2-40B4-BE49-F238E27FC236}">
                <a16:creationId xmlns:a16="http://schemas.microsoft.com/office/drawing/2014/main" id="{5BF2F6DF-7520-4A99-948A-62C297DC4496}"/>
              </a:ext>
            </a:extLst>
          </p:cNvPr>
          <p:cNvSpPr/>
          <p:nvPr/>
        </p:nvSpPr>
        <p:spPr>
          <a:xfrm>
            <a:off x="258763" y="6462713"/>
            <a:ext cx="2800350" cy="404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rgbClr val="000000"/>
                </a:solidFill>
              </a:rPr>
              <a:t>圖片來源：</a:t>
            </a:r>
            <a:r>
              <a:rPr lang="en-US" altLang="zh-TW" sz="1200" dirty="0">
                <a:solidFill>
                  <a:srgbClr val="000000"/>
                </a:solidFill>
              </a:rPr>
              <a:t>https://www.flaticon.com/</a:t>
            </a:r>
            <a:endParaRPr lang="zh-TW" altLang="en-US" sz="1200" dirty="0">
              <a:solidFill>
                <a:srgbClr val="000000"/>
              </a:solidFill>
            </a:endParaRPr>
          </a:p>
        </p:txBody>
      </p:sp>
      <p:pic>
        <p:nvPicPr>
          <p:cNvPr id="16392" name="圖片 1">
            <a:extLst>
              <a:ext uri="{FF2B5EF4-FFF2-40B4-BE49-F238E27FC236}">
                <a16:creationId xmlns:a16="http://schemas.microsoft.com/office/drawing/2014/main" id="{30DC7611-D4BA-475C-932E-3702542D01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3" y="1657350"/>
            <a:ext cx="660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圖片 2">
            <a:extLst>
              <a:ext uri="{FF2B5EF4-FFF2-40B4-BE49-F238E27FC236}">
                <a16:creationId xmlns:a16="http://schemas.microsoft.com/office/drawing/2014/main" id="{BFBD43D7-F93D-4746-8E4B-5DFE7BC820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99561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3A6685F-47FF-4F11-8E29-7664C1204DA2}"/>
              </a:ext>
            </a:extLst>
          </p:cNvPr>
          <p:cNvSpPr>
            <a:spLocks noGrp="1" noRot="1" noChangeArrowheads="1"/>
          </p:cNvSpPr>
          <p:nvPr>
            <p:ph type="title" idx="4294967295"/>
          </p:nvPr>
        </p:nvSpPr>
        <p:spPr/>
        <p:txBody>
          <a:bodyPr/>
          <a:lstStyle/>
          <a:p>
            <a:pPr eaLnBrk="1" hangingPunct="1">
              <a:defRPr/>
            </a:pPr>
            <a:r>
              <a:rPr lang="zh-TW" altLang="en-US" sz="3600" b="1" dirty="0">
                <a:effectLst>
                  <a:outerShdw blurRad="38100" dist="38100" dir="2700000" algn="tl">
                    <a:srgbClr val="000000">
                      <a:alpha val="43137"/>
                    </a:srgbClr>
                  </a:outerShdw>
                </a:effectLst>
                <a:ea typeface="標楷體" panose="03000509000000000000" pitchFamily="65" charset="-120"/>
              </a:rPr>
              <a:t>「現職雇員換支薪級對照表」</a:t>
            </a:r>
            <a:r>
              <a:rPr lang="en-US" altLang="zh-TW" sz="3600" b="1" dirty="0">
                <a:effectLst>
                  <a:outerShdw blurRad="38100" dist="38100" dir="2700000" algn="tl">
                    <a:srgbClr val="000000">
                      <a:alpha val="43137"/>
                    </a:srgbClr>
                  </a:outerShdw>
                </a:effectLst>
                <a:ea typeface="標楷體" panose="03000509000000000000" pitchFamily="65" charset="-120"/>
              </a:rPr>
              <a:t/>
            </a:r>
            <a:br>
              <a:rPr lang="en-US" altLang="zh-TW" sz="3600" b="1" dirty="0">
                <a:effectLst>
                  <a:outerShdw blurRad="38100" dist="38100" dir="2700000" algn="tl">
                    <a:srgbClr val="000000">
                      <a:alpha val="43137"/>
                    </a:srgbClr>
                  </a:outerShdw>
                </a:effectLst>
                <a:ea typeface="標楷體" panose="03000509000000000000" pitchFamily="65" charset="-120"/>
              </a:rPr>
            </a:br>
            <a:r>
              <a:rPr lang="zh-TW" altLang="en-US" sz="3600" b="1" dirty="0">
                <a:effectLst>
                  <a:outerShdw blurRad="38100" dist="38100" dir="2700000" algn="tl">
                    <a:srgbClr val="000000">
                      <a:alpha val="43137"/>
                    </a:srgbClr>
                  </a:outerShdw>
                </a:effectLst>
                <a:ea typeface="標楷體" panose="03000509000000000000" pitchFamily="65" charset="-120"/>
              </a:rPr>
              <a:t>自</a:t>
            </a:r>
            <a:r>
              <a:rPr lang="en-US" altLang="zh-TW" sz="3600" b="1" dirty="0">
                <a:effectLst>
                  <a:outerShdw blurRad="38100" dist="38100" dir="2700000" algn="tl">
                    <a:srgbClr val="000000">
                      <a:alpha val="43137"/>
                    </a:srgbClr>
                  </a:outerShdw>
                </a:effectLst>
                <a:ea typeface="標楷體" panose="03000509000000000000" pitchFamily="65" charset="-120"/>
              </a:rPr>
              <a:t>113</a:t>
            </a:r>
            <a:r>
              <a:rPr lang="zh-TW" altLang="en-US" sz="3600" b="1" dirty="0">
                <a:effectLst>
                  <a:outerShdw blurRad="38100" dist="38100" dir="2700000" algn="tl">
                    <a:srgbClr val="000000">
                      <a:alpha val="43137"/>
                    </a:srgbClr>
                  </a:outerShdw>
                </a:effectLst>
                <a:ea typeface="標楷體" panose="03000509000000000000" pitchFamily="65" charset="-120"/>
              </a:rPr>
              <a:t>年</a:t>
            </a:r>
            <a:r>
              <a:rPr lang="en-US" altLang="zh-TW" sz="3600" b="1" dirty="0">
                <a:effectLst>
                  <a:outerShdw blurRad="38100" dist="38100" dir="2700000" algn="tl">
                    <a:srgbClr val="000000">
                      <a:alpha val="43137"/>
                    </a:srgbClr>
                  </a:outerShdw>
                </a:effectLst>
                <a:ea typeface="標楷體" panose="03000509000000000000" pitchFamily="65" charset="-120"/>
              </a:rPr>
              <a:t>12</a:t>
            </a:r>
            <a:r>
              <a:rPr lang="zh-TW" altLang="en-US" sz="3600" b="1" dirty="0">
                <a:effectLst>
                  <a:outerShdw blurRad="38100" dist="38100" dir="2700000" algn="tl">
                    <a:srgbClr val="000000">
                      <a:alpha val="43137"/>
                    </a:srgbClr>
                  </a:outerShdw>
                </a:effectLst>
                <a:ea typeface="標楷體" panose="03000509000000000000" pitchFamily="65" charset="-120"/>
              </a:rPr>
              <a:t>月</a:t>
            </a:r>
            <a:r>
              <a:rPr lang="en-US" altLang="zh-TW" sz="3600" b="1" dirty="0">
                <a:effectLst>
                  <a:outerShdw blurRad="38100" dist="38100" dir="2700000" algn="tl">
                    <a:srgbClr val="000000">
                      <a:alpha val="43137"/>
                    </a:srgbClr>
                  </a:outerShdw>
                </a:effectLst>
                <a:ea typeface="標楷體" panose="03000509000000000000" pitchFamily="65" charset="-120"/>
              </a:rPr>
              <a:t>31</a:t>
            </a:r>
            <a:r>
              <a:rPr lang="zh-TW" altLang="en-US" sz="3600" b="1" dirty="0">
                <a:effectLst>
                  <a:outerShdw blurRad="38100" dist="38100" dir="2700000" algn="tl">
                    <a:srgbClr val="000000">
                      <a:alpha val="43137"/>
                    </a:srgbClr>
                  </a:outerShdw>
                </a:effectLst>
                <a:ea typeface="標楷體" panose="03000509000000000000" pitchFamily="65" charset="-120"/>
              </a:rPr>
              <a:t>日停止適用</a:t>
            </a:r>
            <a:endParaRPr lang="zh-TW" altLang="zh-TW" sz="3600" b="1" dirty="0">
              <a:effectLst>
                <a:outerShdw blurRad="38100" dist="38100" dir="2700000" algn="tl">
                  <a:srgbClr val="000000">
                    <a:alpha val="43137"/>
                  </a:srgbClr>
                </a:outerShdw>
              </a:effectLst>
              <a:ea typeface="標楷體" panose="03000509000000000000" pitchFamily="65" charset="-120"/>
            </a:endParaRPr>
          </a:p>
        </p:txBody>
      </p:sp>
      <p:sp>
        <p:nvSpPr>
          <p:cNvPr id="6147" name="Rectangle 3">
            <a:extLst>
              <a:ext uri="{FF2B5EF4-FFF2-40B4-BE49-F238E27FC236}">
                <a16:creationId xmlns:a16="http://schemas.microsoft.com/office/drawing/2014/main" id="{8172FBC9-0922-4B7C-BE4B-5F12F0E97837}"/>
              </a:ext>
            </a:extLst>
          </p:cNvPr>
          <p:cNvSpPr>
            <a:spLocks noGrp="1" noRot="1" noChangeArrowheads="1"/>
          </p:cNvSpPr>
          <p:nvPr>
            <p:ph type="body" idx="4294967295"/>
          </p:nvPr>
        </p:nvSpPr>
        <p:spPr/>
        <p:txBody>
          <a:bodyPr/>
          <a:lstStyle/>
          <a:p>
            <a:pPr eaLnBrk="1" hangingPunct="1"/>
            <a:r>
              <a:rPr lang="zh-TW" altLang="en-US" sz="2800">
                <a:solidFill>
                  <a:srgbClr val="000000"/>
                </a:solidFill>
                <a:latin typeface="標楷體" panose="03000509000000000000" pitchFamily="65" charset="-120"/>
                <a:ea typeface="標楷體" panose="03000509000000000000" pitchFamily="65" charset="-120"/>
              </a:rPr>
              <a:t>民國</a:t>
            </a:r>
            <a:r>
              <a:rPr lang="en-US" altLang="zh-TW" sz="2800">
                <a:solidFill>
                  <a:srgbClr val="000000"/>
                </a:solidFill>
                <a:latin typeface="標楷體" panose="03000509000000000000" pitchFamily="65" charset="-120"/>
                <a:ea typeface="標楷體" panose="03000509000000000000" pitchFamily="65" charset="-120"/>
              </a:rPr>
              <a:t>76</a:t>
            </a:r>
            <a:r>
              <a:rPr lang="zh-TW" altLang="en-US" sz="2800">
                <a:solidFill>
                  <a:srgbClr val="000000"/>
                </a:solidFill>
                <a:latin typeface="標楷體" panose="03000509000000000000" pitchFamily="65" charset="-120"/>
                <a:ea typeface="標楷體" panose="03000509000000000000" pitchFamily="65" charset="-120"/>
              </a:rPr>
              <a:t>年</a:t>
            </a:r>
            <a:r>
              <a:rPr lang="en-US" altLang="zh-TW" sz="2800">
                <a:solidFill>
                  <a:srgbClr val="000000"/>
                </a:solidFill>
                <a:latin typeface="標楷體" panose="03000509000000000000" pitchFamily="65" charset="-120"/>
                <a:ea typeface="標楷體" panose="03000509000000000000" pitchFamily="65" charset="-120"/>
              </a:rPr>
              <a:t>1</a:t>
            </a:r>
            <a:r>
              <a:rPr lang="zh-TW" altLang="en-US" sz="2800">
                <a:solidFill>
                  <a:srgbClr val="000000"/>
                </a:solidFill>
                <a:latin typeface="標楷體" panose="03000509000000000000" pitchFamily="65" charset="-120"/>
                <a:ea typeface="標楷體" panose="03000509000000000000" pitchFamily="65" charset="-120"/>
              </a:rPr>
              <a:t>月</a:t>
            </a:r>
            <a:r>
              <a:rPr lang="en-US" altLang="zh-TW" sz="2800">
                <a:solidFill>
                  <a:srgbClr val="000000"/>
                </a:solidFill>
                <a:latin typeface="標楷體" panose="03000509000000000000" pitchFamily="65" charset="-120"/>
                <a:ea typeface="標楷體" panose="03000509000000000000" pitchFamily="65" charset="-120"/>
              </a:rPr>
              <a:t>14</a:t>
            </a:r>
            <a:r>
              <a:rPr lang="zh-TW" altLang="en-US" sz="2800">
                <a:solidFill>
                  <a:srgbClr val="000000"/>
                </a:solidFill>
                <a:latin typeface="標楷體" panose="03000509000000000000" pitchFamily="65" charset="-120"/>
                <a:ea typeface="標楷體" panose="03000509000000000000" pitchFamily="65" charset="-120"/>
              </a:rPr>
              <a:t>日訂定發布之雇員管理規則，業經考試院</a:t>
            </a:r>
            <a:r>
              <a:rPr lang="en-US" altLang="zh-TW" sz="2800">
                <a:solidFill>
                  <a:srgbClr val="000000"/>
                </a:solidFill>
                <a:latin typeface="標楷體" panose="03000509000000000000" pitchFamily="65" charset="-120"/>
                <a:ea typeface="標楷體" panose="03000509000000000000" pitchFamily="65" charset="-120"/>
              </a:rPr>
              <a:t>86</a:t>
            </a:r>
            <a:r>
              <a:rPr lang="zh-TW" altLang="en-US" sz="2800">
                <a:solidFill>
                  <a:srgbClr val="000000"/>
                </a:solidFill>
                <a:latin typeface="標楷體" panose="03000509000000000000" pitchFamily="65" charset="-120"/>
                <a:ea typeface="標楷體" panose="03000509000000000000" pitchFamily="65" charset="-120"/>
              </a:rPr>
              <a:t>年</a:t>
            </a:r>
            <a:r>
              <a:rPr lang="en-US" altLang="zh-TW" sz="2800">
                <a:solidFill>
                  <a:srgbClr val="000000"/>
                </a:solidFill>
                <a:latin typeface="標楷體" panose="03000509000000000000" pitchFamily="65" charset="-120"/>
                <a:ea typeface="標楷體" panose="03000509000000000000" pitchFamily="65" charset="-120"/>
              </a:rPr>
              <a:t>12</a:t>
            </a:r>
            <a:r>
              <a:rPr lang="zh-TW" altLang="en-US" sz="2800">
                <a:solidFill>
                  <a:srgbClr val="000000"/>
                </a:solidFill>
                <a:latin typeface="標楷體" panose="03000509000000000000" pitchFamily="65" charset="-120"/>
                <a:ea typeface="標楷體" panose="03000509000000000000" pitchFamily="65" charset="-120"/>
              </a:rPr>
              <a:t>月</a:t>
            </a:r>
            <a:r>
              <a:rPr lang="en-US" altLang="zh-TW" sz="2800">
                <a:solidFill>
                  <a:srgbClr val="000000"/>
                </a:solidFill>
                <a:latin typeface="標楷體" panose="03000509000000000000" pitchFamily="65" charset="-120"/>
                <a:ea typeface="標楷體" panose="03000509000000000000" pitchFamily="65" charset="-120"/>
              </a:rPr>
              <a:t>31</a:t>
            </a:r>
            <a:r>
              <a:rPr lang="zh-TW" altLang="en-US" sz="2800">
                <a:solidFill>
                  <a:srgbClr val="000000"/>
                </a:solidFill>
                <a:latin typeface="標楷體" panose="03000509000000000000" pitchFamily="65" charset="-120"/>
                <a:ea typeface="標楷體" panose="03000509000000000000" pitchFamily="65" charset="-120"/>
              </a:rPr>
              <a:t>日令發布，自</a:t>
            </a:r>
            <a:r>
              <a:rPr lang="en-US" altLang="zh-TW" sz="2800">
                <a:solidFill>
                  <a:srgbClr val="000000"/>
                </a:solidFill>
                <a:latin typeface="標楷體" panose="03000509000000000000" pitchFamily="65" charset="-120"/>
                <a:ea typeface="標楷體" panose="03000509000000000000" pitchFamily="65" charset="-120"/>
              </a:rPr>
              <a:t>87</a:t>
            </a:r>
            <a:r>
              <a:rPr lang="zh-TW" altLang="en-US" sz="2800">
                <a:solidFill>
                  <a:srgbClr val="000000"/>
                </a:solidFill>
                <a:latin typeface="標楷體" panose="03000509000000000000" pitchFamily="65" charset="-120"/>
                <a:ea typeface="標楷體" panose="03000509000000000000" pitchFamily="65" charset="-120"/>
              </a:rPr>
              <a:t>年</a:t>
            </a:r>
            <a:r>
              <a:rPr lang="en-US" altLang="zh-TW" sz="2800">
                <a:solidFill>
                  <a:srgbClr val="000000"/>
                </a:solidFill>
                <a:latin typeface="標楷體" panose="03000509000000000000" pitchFamily="65" charset="-120"/>
                <a:ea typeface="標楷體" panose="03000509000000000000" pitchFamily="65" charset="-120"/>
              </a:rPr>
              <a:t>1</a:t>
            </a:r>
            <a:r>
              <a:rPr lang="zh-TW" altLang="en-US" sz="2800">
                <a:solidFill>
                  <a:srgbClr val="000000"/>
                </a:solidFill>
                <a:latin typeface="標楷體" panose="03000509000000000000" pitchFamily="65" charset="-120"/>
                <a:ea typeface="標楷體" panose="03000509000000000000" pitchFamily="65" charset="-120"/>
              </a:rPr>
              <a:t>月</a:t>
            </a:r>
            <a:r>
              <a:rPr lang="en-US" altLang="zh-TW" sz="2800">
                <a:solidFill>
                  <a:srgbClr val="000000"/>
                </a:solidFill>
                <a:latin typeface="標楷體" panose="03000509000000000000" pitchFamily="65" charset="-120"/>
                <a:ea typeface="標楷體" panose="03000509000000000000" pitchFamily="65" charset="-120"/>
              </a:rPr>
              <a:t>1</a:t>
            </a:r>
            <a:r>
              <a:rPr lang="zh-TW" altLang="en-US" sz="2800">
                <a:solidFill>
                  <a:srgbClr val="000000"/>
                </a:solidFill>
                <a:latin typeface="標楷體" panose="03000509000000000000" pitchFamily="65" charset="-120"/>
                <a:ea typeface="標楷體" panose="03000509000000000000" pitchFamily="65" charset="-120"/>
              </a:rPr>
              <a:t>日廢止，以「現職雇員換支薪級對照表」係依該規則第</a:t>
            </a:r>
            <a:r>
              <a:rPr lang="en-US" altLang="zh-TW" sz="2800">
                <a:solidFill>
                  <a:srgbClr val="000000"/>
                </a:solidFill>
                <a:latin typeface="標楷體" panose="03000509000000000000" pitchFamily="65" charset="-120"/>
                <a:ea typeface="標楷體" panose="03000509000000000000" pitchFamily="65" charset="-120"/>
              </a:rPr>
              <a:t>7</a:t>
            </a:r>
            <a:r>
              <a:rPr lang="zh-TW" altLang="en-US" sz="2800">
                <a:solidFill>
                  <a:srgbClr val="000000"/>
                </a:solidFill>
                <a:latin typeface="標楷體" panose="03000509000000000000" pitchFamily="65" charset="-120"/>
                <a:ea typeface="標楷體" panose="03000509000000000000" pitchFamily="65" charset="-120"/>
              </a:rPr>
              <a:t>條第</a:t>
            </a:r>
            <a:r>
              <a:rPr lang="en-US" altLang="zh-TW" sz="2800">
                <a:solidFill>
                  <a:srgbClr val="000000"/>
                </a:solidFill>
                <a:latin typeface="標楷體" panose="03000509000000000000" pitchFamily="65" charset="-120"/>
                <a:ea typeface="標楷體" panose="03000509000000000000" pitchFamily="65" charset="-120"/>
              </a:rPr>
              <a:t>2</a:t>
            </a:r>
            <a:r>
              <a:rPr lang="zh-TW" altLang="en-US" sz="2800">
                <a:solidFill>
                  <a:srgbClr val="000000"/>
                </a:solidFill>
                <a:latin typeface="標楷體" panose="03000509000000000000" pitchFamily="65" charset="-120"/>
                <a:ea typeface="標楷體" panose="03000509000000000000" pitchFamily="65" charset="-120"/>
              </a:rPr>
              <a:t>項規定訂定，已失其依據，無單獨施行必要，爰自</a:t>
            </a:r>
            <a:r>
              <a:rPr lang="en-US" altLang="zh-TW" sz="2800">
                <a:solidFill>
                  <a:srgbClr val="000000"/>
                </a:solidFill>
                <a:latin typeface="標楷體" panose="03000509000000000000" pitchFamily="65" charset="-120"/>
                <a:ea typeface="標楷體" panose="03000509000000000000" pitchFamily="65" charset="-120"/>
              </a:rPr>
              <a:t>113</a:t>
            </a:r>
            <a:r>
              <a:rPr lang="zh-TW" altLang="en-US" sz="2800">
                <a:solidFill>
                  <a:srgbClr val="000000"/>
                </a:solidFill>
                <a:latin typeface="標楷體" panose="03000509000000000000" pitchFamily="65" charset="-120"/>
                <a:ea typeface="標楷體" panose="03000509000000000000" pitchFamily="65" charset="-120"/>
              </a:rPr>
              <a:t>年</a:t>
            </a:r>
            <a:r>
              <a:rPr lang="en-US" altLang="zh-TW" sz="2800">
                <a:solidFill>
                  <a:srgbClr val="000000"/>
                </a:solidFill>
                <a:latin typeface="標楷體" panose="03000509000000000000" pitchFamily="65" charset="-120"/>
                <a:ea typeface="標楷體" panose="03000509000000000000" pitchFamily="65" charset="-120"/>
              </a:rPr>
              <a:t>12</a:t>
            </a:r>
            <a:r>
              <a:rPr lang="zh-TW" altLang="en-US" sz="2800">
                <a:solidFill>
                  <a:srgbClr val="000000"/>
                </a:solidFill>
                <a:latin typeface="標楷體" panose="03000509000000000000" pitchFamily="65" charset="-120"/>
                <a:ea typeface="標楷體" panose="03000509000000000000" pitchFamily="65" charset="-120"/>
              </a:rPr>
              <a:t>月</a:t>
            </a:r>
            <a:r>
              <a:rPr lang="en-US" altLang="zh-TW" sz="2800">
                <a:solidFill>
                  <a:srgbClr val="000000"/>
                </a:solidFill>
                <a:latin typeface="標楷體" panose="03000509000000000000" pitchFamily="65" charset="-120"/>
                <a:ea typeface="標楷體" panose="03000509000000000000" pitchFamily="65" charset="-120"/>
              </a:rPr>
              <a:t>31</a:t>
            </a:r>
            <a:r>
              <a:rPr lang="zh-TW" altLang="en-US" sz="2800">
                <a:solidFill>
                  <a:srgbClr val="000000"/>
                </a:solidFill>
                <a:latin typeface="標楷體" panose="03000509000000000000" pitchFamily="65" charset="-120"/>
                <a:ea typeface="標楷體" panose="03000509000000000000" pitchFamily="65" charset="-120"/>
              </a:rPr>
              <a:t>日停止適用</a:t>
            </a:r>
            <a:r>
              <a:rPr lang="zh-TW" altLang="en-US" sz="3000">
                <a:solidFill>
                  <a:srgbClr val="000000"/>
                </a:solidFill>
                <a:latin typeface="標楷體" panose="03000509000000000000" pitchFamily="65" charset="-120"/>
                <a:ea typeface="標楷體" panose="03000509000000000000" pitchFamily="65" charset="-120"/>
              </a:rPr>
              <a:t>。</a:t>
            </a:r>
            <a:endParaRPr lang="zh-TW" altLang="zh-TW" sz="3000">
              <a:solidFill>
                <a:srgbClr val="000000"/>
              </a:solidFill>
              <a:latin typeface="標楷體" panose="03000509000000000000" pitchFamily="65" charset="-120"/>
              <a:ea typeface="標楷體" panose="03000509000000000000" pitchFamily="65" charset="-120"/>
            </a:endParaRPr>
          </a:p>
        </p:txBody>
      </p:sp>
      <p:sp>
        <p:nvSpPr>
          <p:cNvPr id="6148" name="文字方塊 2">
            <a:extLst>
              <a:ext uri="{FF2B5EF4-FFF2-40B4-BE49-F238E27FC236}">
                <a16:creationId xmlns:a16="http://schemas.microsoft.com/office/drawing/2014/main" id="{9013A668-E50B-471D-A5C8-6044EC84AF63}"/>
              </a:ext>
            </a:extLst>
          </p:cNvPr>
          <p:cNvSpPr txBox="1">
            <a:spLocks noChangeArrowheads="1"/>
          </p:cNvSpPr>
          <p:nvPr/>
        </p:nvSpPr>
        <p:spPr bwMode="auto">
          <a:xfrm>
            <a:off x="395288" y="5548313"/>
            <a:ext cx="84470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hlink"/>
              </a:buClr>
              <a:buSzPct val="85000"/>
              <a:buFont typeface="Wingdings" panose="05000000000000000000" pitchFamily="2" charset="2"/>
              <a:buChar char="v"/>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lang="zh-TW" altLang="en-US" sz="2000">
                <a:solidFill>
                  <a:srgbClr val="CC3300"/>
                </a:solidFill>
                <a:latin typeface="標楷體" panose="03000509000000000000" pitchFamily="65" charset="-120"/>
                <a:ea typeface="標楷體" panose="03000509000000000000" pitchFamily="65" charset="-120"/>
              </a:rPr>
              <a:t>臺中市政府</a:t>
            </a:r>
            <a:r>
              <a:rPr lang="en-US" altLang="zh-TW" sz="2000">
                <a:solidFill>
                  <a:srgbClr val="CC3300"/>
                </a:solidFill>
                <a:latin typeface="標楷體" panose="03000509000000000000" pitchFamily="65" charset="-120"/>
                <a:ea typeface="標楷體" panose="03000509000000000000" pitchFamily="65" charset="-120"/>
              </a:rPr>
              <a:t>114</a:t>
            </a:r>
            <a:r>
              <a:rPr lang="zh-TW" altLang="en-US" sz="2000">
                <a:solidFill>
                  <a:srgbClr val="CC3300"/>
                </a:solidFill>
                <a:latin typeface="標楷體" panose="03000509000000000000" pitchFamily="65" charset="-120"/>
                <a:ea typeface="標楷體" panose="03000509000000000000" pitchFamily="65" charset="-120"/>
              </a:rPr>
              <a:t>年</a:t>
            </a:r>
            <a:r>
              <a:rPr lang="en-US" altLang="zh-TW" sz="2000">
                <a:solidFill>
                  <a:srgbClr val="CC3300"/>
                </a:solidFill>
                <a:latin typeface="標楷體" panose="03000509000000000000" pitchFamily="65" charset="-120"/>
                <a:ea typeface="標楷體" panose="03000509000000000000" pitchFamily="65" charset="-120"/>
              </a:rPr>
              <a:t>1</a:t>
            </a:r>
            <a:r>
              <a:rPr lang="zh-TW" altLang="en-US" sz="2000">
                <a:solidFill>
                  <a:srgbClr val="CC3300"/>
                </a:solidFill>
                <a:latin typeface="標楷體" panose="03000509000000000000" pitchFamily="65" charset="-120"/>
                <a:ea typeface="標楷體" panose="03000509000000000000" pitchFamily="65" charset="-120"/>
              </a:rPr>
              <a:t>月</a:t>
            </a:r>
            <a:r>
              <a:rPr lang="en-US" altLang="zh-TW" sz="2000">
                <a:solidFill>
                  <a:srgbClr val="CC3300"/>
                </a:solidFill>
                <a:latin typeface="標楷體" panose="03000509000000000000" pitchFamily="65" charset="-120"/>
                <a:ea typeface="標楷體" panose="03000509000000000000" pitchFamily="65" charset="-120"/>
              </a:rPr>
              <a:t>3</a:t>
            </a:r>
            <a:r>
              <a:rPr lang="zh-TW" altLang="en-US" sz="2000">
                <a:solidFill>
                  <a:srgbClr val="CC3300"/>
                </a:solidFill>
                <a:latin typeface="標楷體" panose="03000509000000000000" pitchFamily="65" charset="-120"/>
                <a:ea typeface="標楷體" panose="03000509000000000000" pitchFamily="65" charset="-120"/>
              </a:rPr>
              <a:t>日</a:t>
            </a:r>
            <a:r>
              <a:rPr lang="zh-TW" altLang="zh-TW" sz="2000">
                <a:solidFill>
                  <a:srgbClr val="CC3300"/>
                </a:solidFill>
                <a:latin typeface="標楷體" panose="03000509000000000000" pitchFamily="65" charset="-120"/>
                <a:ea typeface="標楷體" panose="03000509000000000000" pitchFamily="65" charset="-120"/>
              </a:rPr>
              <a:t>府授人給字第</a:t>
            </a:r>
            <a:r>
              <a:rPr lang="en-US" altLang="zh-TW" sz="2000">
                <a:solidFill>
                  <a:srgbClr val="CC3300"/>
                </a:solidFill>
                <a:latin typeface="標楷體" panose="03000509000000000000" pitchFamily="65" charset="-120"/>
                <a:ea typeface="標楷體" panose="03000509000000000000" pitchFamily="65" charset="-120"/>
              </a:rPr>
              <a:t>1140001000</a:t>
            </a:r>
            <a:r>
              <a:rPr lang="zh-TW" altLang="zh-TW" sz="2000">
                <a:solidFill>
                  <a:srgbClr val="CC3300"/>
                </a:solidFill>
                <a:latin typeface="標楷體" panose="03000509000000000000" pitchFamily="65" charset="-120"/>
                <a:ea typeface="標楷體" panose="03000509000000000000" pitchFamily="65" charset="-120"/>
              </a:rPr>
              <a:t>號</a:t>
            </a:r>
            <a:r>
              <a:rPr lang="zh-TW" altLang="en-US" sz="2000">
                <a:solidFill>
                  <a:srgbClr val="CC3300"/>
                </a:solidFill>
                <a:latin typeface="標楷體" panose="03000509000000000000" pitchFamily="65" charset="-120"/>
                <a:ea typeface="標楷體" panose="03000509000000000000" pitchFamily="65" charset="-120"/>
              </a:rPr>
              <a:t>函轉銓敘部</a:t>
            </a:r>
            <a:r>
              <a:rPr lang="en-US" altLang="zh-TW" sz="2000">
                <a:solidFill>
                  <a:srgbClr val="CC3300"/>
                </a:solidFill>
                <a:latin typeface="標楷體" panose="03000509000000000000" pitchFamily="65" charset="-120"/>
                <a:ea typeface="標楷體" panose="03000509000000000000" pitchFamily="65" charset="-120"/>
              </a:rPr>
              <a:t>113</a:t>
            </a:r>
            <a:r>
              <a:rPr lang="zh-TW" altLang="en-US" sz="2000">
                <a:solidFill>
                  <a:srgbClr val="CC3300"/>
                </a:solidFill>
                <a:latin typeface="標楷體" panose="03000509000000000000" pitchFamily="65" charset="-120"/>
                <a:ea typeface="標楷體" panose="03000509000000000000" pitchFamily="65" charset="-120"/>
              </a:rPr>
              <a:t>年</a:t>
            </a:r>
            <a:r>
              <a:rPr lang="en-US" altLang="zh-TW" sz="2000">
                <a:solidFill>
                  <a:srgbClr val="CC3300"/>
                </a:solidFill>
                <a:latin typeface="標楷體" panose="03000509000000000000" pitchFamily="65" charset="-120"/>
                <a:ea typeface="標楷體" panose="03000509000000000000" pitchFamily="65" charset="-120"/>
              </a:rPr>
              <a:t>12</a:t>
            </a:r>
            <a:r>
              <a:rPr lang="zh-TW" altLang="en-US" sz="2000">
                <a:solidFill>
                  <a:srgbClr val="CC3300"/>
                </a:solidFill>
                <a:latin typeface="標楷體" panose="03000509000000000000" pitchFamily="65" charset="-120"/>
                <a:ea typeface="標楷體" panose="03000509000000000000" pitchFamily="65" charset="-120"/>
              </a:rPr>
              <a:t>月</a:t>
            </a:r>
            <a:r>
              <a:rPr lang="en-US" altLang="zh-TW" sz="2000">
                <a:solidFill>
                  <a:srgbClr val="CC3300"/>
                </a:solidFill>
                <a:latin typeface="標楷體" panose="03000509000000000000" pitchFamily="65" charset="-120"/>
                <a:ea typeface="標楷體" panose="03000509000000000000" pitchFamily="65" charset="-120"/>
              </a:rPr>
              <a:t>31</a:t>
            </a:r>
            <a:r>
              <a:rPr lang="zh-TW" altLang="en-US" sz="2000">
                <a:solidFill>
                  <a:srgbClr val="CC3300"/>
                </a:solidFill>
                <a:latin typeface="標楷體" panose="03000509000000000000" pitchFamily="65" charset="-120"/>
                <a:ea typeface="標楷體" panose="03000509000000000000" pitchFamily="65" charset="-120"/>
              </a:rPr>
              <a:t>日</a:t>
            </a:r>
            <a:r>
              <a:rPr lang="zh-TW" altLang="zh-TW" sz="2000">
                <a:solidFill>
                  <a:srgbClr val="CC3300"/>
                </a:solidFill>
                <a:latin typeface="標楷體" panose="03000509000000000000" pitchFamily="65" charset="-120"/>
                <a:ea typeface="標楷體" panose="03000509000000000000" pitchFamily="65" charset="-120"/>
              </a:rPr>
              <a:t>部法三字第</a:t>
            </a:r>
            <a:r>
              <a:rPr lang="en-US" altLang="zh-TW" sz="2000">
                <a:solidFill>
                  <a:srgbClr val="CC3300"/>
                </a:solidFill>
                <a:latin typeface="標楷體" panose="03000509000000000000" pitchFamily="65" charset="-120"/>
                <a:ea typeface="標楷體" panose="03000509000000000000" pitchFamily="65" charset="-120"/>
              </a:rPr>
              <a:t>1135778943</a:t>
            </a:r>
            <a:r>
              <a:rPr lang="zh-TW" altLang="zh-TW" sz="2000">
                <a:solidFill>
                  <a:srgbClr val="CC3300"/>
                </a:solidFill>
                <a:latin typeface="標楷體" panose="03000509000000000000" pitchFamily="65" charset="-120"/>
                <a:ea typeface="標楷體" panose="03000509000000000000" pitchFamily="65" charset="-120"/>
              </a:rPr>
              <a:t>號</a:t>
            </a:r>
            <a:r>
              <a:rPr lang="zh-TW" altLang="en-US" sz="2000">
                <a:solidFill>
                  <a:srgbClr val="CC3300"/>
                </a:solidFill>
                <a:latin typeface="標楷體" panose="03000509000000000000" pitchFamily="65" charset="-120"/>
                <a:ea typeface="標楷體" panose="03000509000000000000" pitchFamily="65" charset="-120"/>
              </a:rPr>
              <a:t>函</a:t>
            </a:r>
          </a:p>
        </p:txBody>
      </p:sp>
    </p:spTree>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1A4FECD-4AF5-46D6-AC20-DBDF9CBFEE38}"/>
              </a:ext>
            </a:extLst>
          </p:cNvPr>
          <p:cNvSpPr>
            <a:spLocks noGrp="1" noRot="1" noChangeArrowheads="1"/>
          </p:cNvSpPr>
          <p:nvPr>
            <p:ph type="title" idx="4294967295"/>
          </p:nvPr>
        </p:nvSpPr>
        <p:spPr>
          <a:xfrm>
            <a:off x="-119063" y="365125"/>
            <a:ext cx="9382126" cy="1090613"/>
          </a:xfrm>
        </p:spPr>
        <p:txBody>
          <a:bodyPr/>
          <a:lstStyle/>
          <a:p>
            <a:pPr eaLnBrk="1" hangingPunct="1">
              <a:defRPr/>
            </a:pPr>
            <a:r>
              <a:rPr lang="zh-TW" altLang="en-US" sz="3400" b="1" dirty="0">
                <a:effectLst>
                  <a:outerShdw blurRad="38100" dist="38100" dir="2700000" algn="tl">
                    <a:srgbClr val="000000">
                      <a:alpha val="43137"/>
                    </a:srgbClr>
                  </a:outerShdw>
                </a:effectLst>
                <a:ea typeface="標楷體" panose="03000509000000000000" pitchFamily="65" charset="-120"/>
              </a:rPr>
              <a:t>公教員工因公傷病住院醫療補助補充規定</a:t>
            </a:r>
            <a:endParaRPr lang="zh-TW" altLang="zh-TW" sz="3400" b="1" dirty="0">
              <a:effectLst>
                <a:outerShdw blurRad="38100" dist="38100" dir="2700000" algn="tl">
                  <a:srgbClr val="000000">
                    <a:alpha val="43137"/>
                  </a:srgbClr>
                </a:outerShdw>
              </a:effectLst>
              <a:ea typeface="標楷體" panose="03000509000000000000" pitchFamily="65" charset="-120"/>
            </a:endParaRPr>
          </a:p>
        </p:txBody>
      </p:sp>
      <p:sp>
        <p:nvSpPr>
          <p:cNvPr id="7171" name="Rectangle 3">
            <a:extLst>
              <a:ext uri="{FF2B5EF4-FFF2-40B4-BE49-F238E27FC236}">
                <a16:creationId xmlns:a16="http://schemas.microsoft.com/office/drawing/2014/main" id="{2C821953-9E78-4AA7-8451-BE4E3E8C7B5D}"/>
              </a:ext>
            </a:extLst>
          </p:cNvPr>
          <p:cNvSpPr>
            <a:spLocks noGrp="1" noRot="1" noChangeArrowheads="1"/>
          </p:cNvSpPr>
          <p:nvPr>
            <p:ph type="body" idx="4294967295"/>
          </p:nvPr>
        </p:nvSpPr>
        <p:spPr>
          <a:xfrm>
            <a:off x="349250" y="1331913"/>
            <a:ext cx="8445500" cy="4194175"/>
          </a:xfrm>
        </p:spPr>
        <p:txBody>
          <a:bodyPr/>
          <a:lstStyle/>
          <a:p>
            <a:pPr eaLnBrk="1" hangingPunct="1"/>
            <a:r>
              <a:rPr lang="zh-TW" altLang="en-US" sz="2800">
                <a:solidFill>
                  <a:srgbClr val="000000"/>
                </a:solidFill>
                <a:latin typeface="標楷體" panose="03000509000000000000" pitchFamily="65" charset="-120"/>
                <a:ea typeface="標楷體" panose="03000509000000000000" pitchFamily="65" charset="-120"/>
              </a:rPr>
              <a:t>人事總處基於加強對公教員工因公傷病住院人員之醫療照護，並減輕其醫療費用負擔，補充公教員工因公傷病住院醫療補助規定，補助對象包含公教員工因公傷病退休或離職後，就同一傷病請領住院或門診繼續醫療自付費用者；另醫療補助項目包含「同一傷病住院前之急診、門診費」、「掛號費」、「依醫囑使用之輔具費用（已獲政府補助者，不得重複申請）」，並均由各機關視預算經費編列情形及個案事實狀況審酌是否補助，且得考量其財政狀況給予部分補助或自訂補助上限。</a:t>
            </a:r>
            <a:endParaRPr lang="zh-TW" altLang="zh-TW" sz="2800">
              <a:solidFill>
                <a:srgbClr val="000000"/>
              </a:solidFill>
              <a:latin typeface="標楷體" panose="03000509000000000000" pitchFamily="65" charset="-120"/>
              <a:ea typeface="標楷體" panose="03000509000000000000" pitchFamily="65" charset="-120"/>
            </a:endParaRPr>
          </a:p>
        </p:txBody>
      </p:sp>
      <p:sp>
        <p:nvSpPr>
          <p:cNvPr id="7172" name="文字方塊 2">
            <a:extLst>
              <a:ext uri="{FF2B5EF4-FFF2-40B4-BE49-F238E27FC236}">
                <a16:creationId xmlns:a16="http://schemas.microsoft.com/office/drawing/2014/main" id="{7043AA61-5F9E-44E6-A7BE-1F705BE53CBD}"/>
              </a:ext>
            </a:extLst>
          </p:cNvPr>
          <p:cNvSpPr txBox="1">
            <a:spLocks noChangeArrowheads="1"/>
          </p:cNvSpPr>
          <p:nvPr/>
        </p:nvSpPr>
        <p:spPr bwMode="auto">
          <a:xfrm>
            <a:off x="468313" y="5661025"/>
            <a:ext cx="84455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hlink"/>
              </a:buClr>
              <a:buSzPct val="85000"/>
              <a:buFont typeface="Wingdings" panose="05000000000000000000" pitchFamily="2" charset="2"/>
              <a:buChar char="v"/>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lang="zh-TW" altLang="en-US" sz="2000">
                <a:solidFill>
                  <a:srgbClr val="CC3300"/>
                </a:solidFill>
                <a:latin typeface="標楷體" panose="03000509000000000000" pitchFamily="65" charset="-120"/>
                <a:ea typeface="標楷體" panose="03000509000000000000" pitchFamily="65" charset="-120"/>
              </a:rPr>
              <a:t>臺中市政府</a:t>
            </a:r>
            <a:r>
              <a:rPr lang="en-US" altLang="zh-TW" sz="2000">
                <a:solidFill>
                  <a:srgbClr val="CC3300"/>
                </a:solidFill>
                <a:latin typeface="標楷體" panose="03000509000000000000" pitchFamily="65" charset="-120"/>
                <a:ea typeface="標楷體" panose="03000509000000000000" pitchFamily="65" charset="-120"/>
              </a:rPr>
              <a:t>114</a:t>
            </a:r>
            <a:r>
              <a:rPr lang="zh-TW" altLang="en-US" sz="2000">
                <a:solidFill>
                  <a:srgbClr val="CC3300"/>
                </a:solidFill>
                <a:latin typeface="標楷體" panose="03000509000000000000" pitchFamily="65" charset="-120"/>
                <a:ea typeface="標楷體" panose="03000509000000000000" pitchFamily="65" charset="-120"/>
              </a:rPr>
              <a:t>年</a:t>
            </a:r>
            <a:r>
              <a:rPr lang="en-US" altLang="zh-TW" sz="2000">
                <a:solidFill>
                  <a:srgbClr val="CC3300"/>
                </a:solidFill>
                <a:latin typeface="標楷體" panose="03000509000000000000" pitchFamily="65" charset="-120"/>
                <a:ea typeface="標楷體" panose="03000509000000000000" pitchFamily="65" charset="-120"/>
              </a:rPr>
              <a:t>1</a:t>
            </a:r>
            <a:r>
              <a:rPr lang="zh-TW" altLang="en-US" sz="2000">
                <a:solidFill>
                  <a:srgbClr val="CC3300"/>
                </a:solidFill>
                <a:latin typeface="標楷體" panose="03000509000000000000" pitchFamily="65" charset="-120"/>
                <a:ea typeface="標楷體" panose="03000509000000000000" pitchFamily="65" charset="-120"/>
              </a:rPr>
              <a:t>月</a:t>
            </a:r>
            <a:r>
              <a:rPr lang="en-US" altLang="zh-TW" sz="2000">
                <a:solidFill>
                  <a:srgbClr val="CC3300"/>
                </a:solidFill>
                <a:latin typeface="標楷體" panose="03000509000000000000" pitchFamily="65" charset="-120"/>
                <a:ea typeface="標楷體" panose="03000509000000000000" pitchFamily="65" charset="-120"/>
              </a:rPr>
              <a:t>15</a:t>
            </a:r>
            <a:r>
              <a:rPr lang="zh-TW" altLang="en-US" sz="2000">
                <a:solidFill>
                  <a:srgbClr val="CC3300"/>
                </a:solidFill>
                <a:latin typeface="標楷體" panose="03000509000000000000" pitchFamily="65" charset="-120"/>
                <a:ea typeface="標楷體" panose="03000509000000000000" pitchFamily="65" charset="-120"/>
              </a:rPr>
              <a:t>日府授人給字第</a:t>
            </a:r>
            <a:r>
              <a:rPr lang="en-US" altLang="zh-TW" sz="2000">
                <a:solidFill>
                  <a:srgbClr val="CC3300"/>
                </a:solidFill>
                <a:latin typeface="標楷體" panose="03000509000000000000" pitchFamily="65" charset="-120"/>
                <a:ea typeface="標楷體" panose="03000509000000000000" pitchFamily="65" charset="-120"/>
              </a:rPr>
              <a:t>1130343479</a:t>
            </a:r>
            <a:r>
              <a:rPr lang="zh-TW" altLang="en-US" sz="2000">
                <a:solidFill>
                  <a:srgbClr val="CC3300"/>
                </a:solidFill>
                <a:latin typeface="標楷體" panose="03000509000000000000" pitchFamily="65" charset="-120"/>
                <a:ea typeface="標楷體" panose="03000509000000000000" pitchFamily="65" charset="-120"/>
              </a:rPr>
              <a:t>號函轉行政院人事行政總處</a:t>
            </a:r>
            <a:r>
              <a:rPr lang="en-US" altLang="zh-TW" sz="2000">
                <a:solidFill>
                  <a:srgbClr val="CC3300"/>
                </a:solidFill>
                <a:latin typeface="標楷體" panose="03000509000000000000" pitchFamily="65" charset="-120"/>
                <a:ea typeface="標楷體" panose="03000509000000000000" pitchFamily="65" charset="-120"/>
              </a:rPr>
              <a:t>113</a:t>
            </a:r>
            <a:r>
              <a:rPr lang="zh-TW" altLang="en-US" sz="2000">
                <a:solidFill>
                  <a:srgbClr val="CC3300"/>
                </a:solidFill>
                <a:latin typeface="標楷體" panose="03000509000000000000" pitchFamily="65" charset="-120"/>
                <a:ea typeface="標楷體" panose="03000509000000000000" pitchFamily="65" charset="-120"/>
              </a:rPr>
              <a:t>年</a:t>
            </a:r>
            <a:r>
              <a:rPr lang="en-US" altLang="zh-TW" sz="2000">
                <a:solidFill>
                  <a:srgbClr val="CC3300"/>
                </a:solidFill>
                <a:latin typeface="標楷體" panose="03000509000000000000" pitchFamily="65" charset="-120"/>
                <a:ea typeface="標楷體" panose="03000509000000000000" pitchFamily="65" charset="-120"/>
              </a:rPr>
              <a:t>11</a:t>
            </a:r>
            <a:r>
              <a:rPr lang="zh-TW" altLang="en-US" sz="2000">
                <a:solidFill>
                  <a:srgbClr val="CC3300"/>
                </a:solidFill>
                <a:latin typeface="標楷體" panose="03000509000000000000" pitchFamily="65" charset="-120"/>
                <a:ea typeface="標楷體" panose="03000509000000000000" pitchFamily="65" charset="-120"/>
              </a:rPr>
              <a:t>月</a:t>
            </a:r>
            <a:r>
              <a:rPr lang="en-US" altLang="zh-TW" sz="2000">
                <a:solidFill>
                  <a:srgbClr val="CC3300"/>
                </a:solidFill>
                <a:latin typeface="標楷體" panose="03000509000000000000" pitchFamily="65" charset="-120"/>
                <a:ea typeface="標楷體" panose="03000509000000000000" pitchFamily="65" charset="-120"/>
              </a:rPr>
              <a:t>22</a:t>
            </a:r>
            <a:r>
              <a:rPr lang="zh-TW" altLang="en-US" sz="2000">
                <a:solidFill>
                  <a:srgbClr val="CC3300"/>
                </a:solidFill>
                <a:latin typeface="標楷體" panose="03000509000000000000" pitchFamily="65" charset="-120"/>
                <a:ea typeface="標楷體" panose="03000509000000000000" pitchFamily="65" charset="-120"/>
              </a:rPr>
              <a:t>日總處給字第</a:t>
            </a:r>
            <a:r>
              <a:rPr lang="en-US" altLang="zh-TW" sz="2000">
                <a:solidFill>
                  <a:srgbClr val="CC3300"/>
                </a:solidFill>
                <a:latin typeface="標楷體" panose="03000509000000000000" pitchFamily="65" charset="-120"/>
                <a:ea typeface="標楷體" panose="03000509000000000000" pitchFamily="65" charset="-120"/>
              </a:rPr>
              <a:t>1134002353</a:t>
            </a:r>
            <a:r>
              <a:rPr lang="zh-TW" altLang="en-US" sz="2000">
                <a:solidFill>
                  <a:srgbClr val="CC3300"/>
                </a:solidFill>
                <a:latin typeface="標楷體" panose="03000509000000000000" pitchFamily="65" charset="-120"/>
                <a:ea typeface="標楷體" panose="03000509000000000000" pitchFamily="65" charset="-120"/>
              </a:rPr>
              <a:t>號函</a:t>
            </a:r>
          </a:p>
        </p:txBody>
      </p:sp>
    </p:spTree>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3BD5F44-BD85-4B98-BB8A-9F6EB26CFEFB}"/>
              </a:ext>
            </a:extLst>
          </p:cNvPr>
          <p:cNvSpPr>
            <a:spLocks noGrp="1" noRot="1" noChangeArrowheads="1"/>
          </p:cNvSpPr>
          <p:nvPr>
            <p:ph type="title" idx="4294967295"/>
          </p:nvPr>
        </p:nvSpPr>
        <p:spPr>
          <a:xfrm>
            <a:off x="-119063" y="620713"/>
            <a:ext cx="9382126" cy="1090612"/>
          </a:xfrm>
        </p:spPr>
        <p:txBody>
          <a:bodyPr/>
          <a:lstStyle/>
          <a:p>
            <a:pPr eaLnBrk="1" hangingPunct="1">
              <a:defRPr/>
            </a:pPr>
            <a:r>
              <a:rPr lang="zh-TW" altLang="en-US" sz="3400" b="1" dirty="0">
                <a:effectLst>
                  <a:outerShdw blurRad="38100" dist="38100" dir="2700000" algn="tl">
                    <a:srgbClr val="000000">
                      <a:alpha val="43137"/>
                    </a:srgbClr>
                  </a:outerShdw>
                </a:effectLst>
                <a:ea typeface="標楷體" panose="03000509000000000000" pitchFamily="65" charset="-120"/>
              </a:rPr>
              <a:t>公教員工因公傷病住院醫療補助相關函釋一覽表</a:t>
            </a:r>
            <a:endParaRPr lang="zh-TW" altLang="zh-TW" sz="3400" b="1" dirty="0">
              <a:effectLst>
                <a:outerShdw blurRad="38100" dist="38100" dir="2700000" algn="tl">
                  <a:srgbClr val="000000">
                    <a:alpha val="43137"/>
                  </a:srgbClr>
                </a:outerShdw>
              </a:effectLst>
              <a:ea typeface="標楷體" panose="03000509000000000000" pitchFamily="65" charset="-120"/>
            </a:endParaRPr>
          </a:p>
        </p:txBody>
      </p:sp>
      <p:sp>
        <p:nvSpPr>
          <p:cNvPr id="5123" name="Rectangle 3">
            <a:extLst>
              <a:ext uri="{FF2B5EF4-FFF2-40B4-BE49-F238E27FC236}">
                <a16:creationId xmlns:a16="http://schemas.microsoft.com/office/drawing/2014/main" id="{83316687-5FF1-4FBD-9FF9-76170C04DB54}"/>
              </a:ext>
            </a:extLst>
          </p:cNvPr>
          <p:cNvSpPr>
            <a:spLocks noGrp="1" noRot="1" noChangeArrowheads="1"/>
          </p:cNvSpPr>
          <p:nvPr>
            <p:ph type="body" idx="4294967295"/>
          </p:nvPr>
        </p:nvSpPr>
        <p:spPr>
          <a:xfrm>
            <a:off x="261938" y="1773238"/>
            <a:ext cx="8540750" cy="2376487"/>
          </a:xfrm>
        </p:spPr>
        <p:txBody>
          <a:bodyPr/>
          <a:lstStyle/>
          <a:p>
            <a:pPr>
              <a:defRPr/>
            </a:pPr>
            <a:r>
              <a:rPr lang="zh-TW" altLang="en-US" sz="2600" dirty="0">
                <a:solidFill>
                  <a:srgbClr val="000000"/>
                </a:solidFill>
                <a:latin typeface="標楷體" panose="03000509000000000000" pitchFamily="65" charset="-120"/>
                <a:ea typeface="標楷體" panose="03000509000000000000" pitchFamily="65" charset="-120"/>
              </a:rPr>
              <a:t>公教員工因公傷病住院醫療補助相關函釋一覽表業置於行政院人事行政總處全球資訊網</a:t>
            </a:r>
            <a:r>
              <a:rPr lang="en-US" altLang="zh-TW" sz="2600" dirty="0">
                <a:solidFill>
                  <a:srgbClr val="000000"/>
                </a:solidFill>
                <a:latin typeface="標楷體" panose="03000509000000000000" pitchFamily="65" charset="-120"/>
                <a:ea typeface="標楷體" panose="03000509000000000000" pitchFamily="65" charset="-120"/>
              </a:rPr>
              <a:t>/</a:t>
            </a:r>
            <a:r>
              <a:rPr lang="zh-TW" altLang="en-US" sz="2600" dirty="0">
                <a:solidFill>
                  <a:srgbClr val="000000"/>
                </a:solidFill>
                <a:latin typeface="標楷體" panose="03000509000000000000" pitchFamily="65" charset="-120"/>
                <a:ea typeface="標楷體" panose="03000509000000000000" pitchFamily="65" charset="-120"/>
              </a:rPr>
              <a:t>總處政策與業務</a:t>
            </a:r>
            <a:r>
              <a:rPr lang="en-US" altLang="zh-TW" sz="2600" dirty="0">
                <a:solidFill>
                  <a:srgbClr val="000000"/>
                </a:solidFill>
                <a:latin typeface="標楷體" panose="03000509000000000000" pitchFamily="65" charset="-120"/>
                <a:ea typeface="標楷體" panose="03000509000000000000" pitchFamily="65" charset="-120"/>
              </a:rPr>
              <a:t>/</a:t>
            </a:r>
            <a:r>
              <a:rPr lang="zh-TW" altLang="en-US" sz="2600" dirty="0">
                <a:solidFill>
                  <a:srgbClr val="000000"/>
                </a:solidFill>
                <a:latin typeface="標楷體" panose="03000509000000000000" pitchFamily="65" charset="-120"/>
                <a:ea typeface="標楷體" panose="03000509000000000000" pitchFamily="65" charset="-120"/>
              </a:rPr>
              <a:t>業務</a:t>
            </a:r>
            <a:r>
              <a:rPr lang="en-US" altLang="zh-TW" sz="2600" dirty="0">
                <a:solidFill>
                  <a:srgbClr val="000000"/>
                </a:solidFill>
                <a:latin typeface="標楷體" panose="03000509000000000000" pitchFamily="65" charset="-120"/>
                <a:ea typeface="標楷體" panose="03000509000000000000" pitchFamily="65" charset="-120"/>
              </a:rPr>
              <a:t>Q&amp;A/</a:t>
            </a:r>
            <a:r>
              <a:rPr lang="zh-TW" altLang="en-US" sz="2600" dirty="0">
                <a:solidFill>
                  <a:srgbClr val="000000"/>
                </a:solidFill>
                <a:latin typeface="標楷體" panose="03000509000000000000" pitchFamily="65" charset="-120"/>
                <a:ea typeface="標楷體" panose="03000509000000000000" pitchFamily="65" charset="-120"/>
              </a:rPr>
              <a:t>福利文康項下</a:t>
            </a:r>
            <a:r>
              <a:rPr lang="en-US" altLang="zh-TW" sz="2600" dirty="0">
                <a:solidFill>
                  <a:srgbClr val="000000"/>
                </a:solidFill>
                <a:latin typeface="標楷體" panose="03000509000000000000" pitchFamily="65" charset="-120"/>
                <a:ea typeface="標楷體" panose="03000509000000000000" pitchFamily="65" charset="-120"/>
              </a:rPr>
              <a:t>(</a:t>
            </a:r>
            <a:r>
              <a:rPr lang="en-US" altLang="zh-TW" sz="2600" dirty="0">
                <a:solidFill>
                  <a:schemeClr val="accent6"/>
                </a:solidFill>
                <a:latin typeface="標楷體" panose="03000509000000000000" pitchFamily="65" charset="-120"/>
                <a:ea typeface="標楷體" panose="03000509000000000000" pitchFamily="65" charset="-120"/>
                <a:hlinkClick r:id="rId2"/>
              </a:rPr>
              <a:t>https://www.dgpa.gov.tw</a:t>
            </a:r>
            <a:r>
              <a:rPr lang="nl-NL" altLang="zh-TW" sz="2600" dirty="0">
                <a:solidFill>
                  <a:schemeClr val="accent6"/>
                </a:solidFill>
                <a:latin typeface="標楷體" panose="03000509000000000000" pitchFamily="65" charset="-120"/>
                <a:ea typeface="標楷體" panose="03000509000000000000" pitchFamily="65" charset="-120"/>
                <a:hlinkClick r:id="rId2"/>
              </a:rPr>
              <a:t>/informationlist?uid=15&amp;cid=61</a:t>
            </a:r>
            <a:r>
              <a:rPr lang="nl-NL" altLang="zh-TW" sz="2600" dirty="0">
                <a:solidFill>
                  <a:srgbClr val="000000"/>
                </a:solidFill>
                <a:latin typeface="標楷體" panose="03000509000000000000" pitchFamily="65" charset="-120"/>
                <a:ea typeface="標楷體" panose="03000509000000000000" pitchFamily="65" charset="-120"/>
              </a:rPr>
              <a:t>)</a:t>
            </a:r>
            <a:r>
              <a:rPr lang="zh-TW" altLang="en-US" sz="2600" dirty="0">
                <a:solidFill>
                  <a:srgbClr val="000000"/>
                </a:solidFill>
                <a:latin typeface="標楷體" panose="03000509000000000000" pitchFamily="65" charset="-120"/>
                <a:ea typeface="標楷體" panose="03000509000000000000" pitchFamily="65" charset="-120"/>
              </a:rPr>
              <a:t>，請自行下載運用。</a:t>
            </a:r>
            <a:endParaRPr lang="zh-TW" altLang="zh-TW" sz="2600" dirty="0">
              <a:solidFill>
                <a:srgbClr val="000000"/>
              </a:solidFill>
              <a:latin typeface="標楷體" panose="03000509000000000000" pitchFamily="65" charset="-120"/>
              <a:ea typeface="標楷體" panose="03000509000000000000" pitchFamily="65" charset="-120"/>
            </a:endParaRPr>
          </a:p>
        </p:txBody>
      </p:sp>
      <p:sp>
        <p:nvSpPr>
          <p:cNvPr id="8196" name="文字方塊 2">
            <a:extLst>
              <a:ext uri="{FF2B5EF4-FFF2-40B4-BE49-F238E27FC236}">
                <a16:creationId xmlns:a16="http://schemas.microsoft.com/office/drawing/2014/main" id="{B33F7C28-5496-4D4D-8042-A85BA602D9B2}"/>
              </a:ext>
            </a:extLst>
          </p:cNvPr>
          <p:cNvSpPr txBox="1">
            <a:spLocks noChangeArrowheads="1"/>
          </p:cNvSpPr>
          <p:nvPr/>
        </p:nvSpPr>
        <p:spPr bwMode="auto">
          <a:xfrm>
            <a:off x="307975" y="5613400"/>
            <a:ext cx="84470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hlink"/>
              </a:buClr>
              <a:buSzPct val="85000"/>
              <a:buFont typeface="Wingdings" panose="05000000000000000000" pitchFamily="2" charset="2"/>
              <a:buChar char="v"/>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lang="zh-TW" altLang="en-US" sz="2000">
                <a:solidFill>
                  <a:srgbClr val="CC3300"/>
                </a:solidFill>
                <a:latin typeface="標楷體" panose="03000509000000000000" pitchFamily="65" charset="-120"/>
                <a:ea typeface="標楷體" panose="03000509000000000000" pitchFamily="65" charset="-120"/>
              </a:rPr>
              <a:t>臺中市政府</a:t>
            </a:r>
            <a:r>
              <a:rPr lang="en-US" altLang="zh-TW" sz="2000">
                <a:solidFill>
                  <a:srgbClr val="CC3300"/>
                </a:solidFill>
                <a:latin typeface="標楷體" panose="03000509000000000000" pitchFamily="65" charset="-120"/>
                <a:ea typeface="標楷體" panose="03000509000000000000" pitchFamily="65" charset="-120"/>
              </a:rPr>
              <a:t>114</a:t>
            </a:r>
            <a:r>
              <a:rPr lang="zh-TW" altLang="en-US" sz="2000">
                <a:solidFill>
                  <a:srgbClr val="CC3300"/>
                </a:solidFill>
                <a:latin typeface="標楷體" panose="03000509000000000000" pitchFamily="65" charset="-120"/>
                <a:ea typeface="標楷體" panose="03000509000000000000" pitchFamily="65" charset="-120"/>
              </a:rPr>
              <a:t>年</a:t>
            </a:r>
            <a:r>
              <a:rPr lang="en-US" altLang="zh-TW" sz="2000">
                <a:solidFill>
                  <a:srgbClr val="CC3300"/>
                </a:solidFill>
                <a:latin typeface="標楷體" panose="03000509000000000000" pitchFamily="65" charset="-120"/>
                <a:ea typeface="標楷體" panose="03000509000000000000" pitchFamily="65" charset="-120"/>
              </a:rPr>
              <a:t>1</a:t>
            </a:r>
            <a:r>
              <a:rPr lang="zh-TW" altLang="en-US" sz="2000">
                <a:solidFill>
                  <a:srgbClr val="CC3300"/>
                </a:solidFill>
                <a:latin typeface="標楷體" panose="03000509000000000000" pitchFamily="65" charset="-120"/>
                <a:ea typeface="標楷體" panose="03000509000000000000" pitchFamily="65" charset="-120"/>
              </a:rPr>
              <a:t>月</a:t>
            </a:r>
            <a:r>
              <a:rPr lang="en-US" altLang="zh-TW" sz="2000">
                <a:solidFill>
                  <a:srgbClr val="CC3300"/>
                </a:solidFill>
                <a:latin typeface="標楷體" panose="03000509000000000000" pitchFamily="65" charset="-120"/>
                <a:ea typeface="標楷體" panose="03000509000000000000" pitchFamily="65" charset="-120"/>
              </a:rPr>
              <a:t>15</a:t>
            </a:r>
            <a:r>
              <a:rPr lang="zh-TW" altLang="en-US" sz="2000">
                <a:solidFill>
                  <a:srgbClr val="CC3300"/>
                </a:solidFill>
                <a:latin typeface="標楷體" panose="03000509000000000000" pitchFamily="65" charset="-120"/>
                <a:ea typeface="標楷體" panose="03000509000000000000" pitchFamily="65" charset="-120"/>
              </a:rPr>
              <a:t>日府授人給字第</a:t>
            </a:r>
            <a:r>
              <a:rPr lang="en-US" altLang="zh-TW" sz="2000">
                <a:solidFill>
                  <a:srgbClr val="CC3300"/>
                </a:solidFill>
                <a:latin typeface="標楷體" panose="03000509000000000000" pitchFamily="65" charset="-120"/>
                <a:ea typeface="標楷體" panose="03000509000000000000" pitchFamily="65" charset="-120"/>
              </a:rPr>
              <a:t>1130343479</a:t>
            </a:r>
            <a:r>
              <a:rPr lang="zh-TW" altLang="en-US" sz="2000">
                <a:solidFill>
                  <a:srgbClr val="CC3300"/>
                </a:solidFill>
                <a:latin typeface="標楷體" panose="03000509000000000000" pitchFamily="65" charset="-120"/>
                <a:ea typeface="標楷體" panose="03000509000000000000" pitchFamily="65" charset="-120"/>
              </a:rPr>
              <a:t>號函轉行政院人事行政總處</a:t>
            </a:r>
            <a:r>
              <a:rPr lang="en-US" altLang="zh-TW" sz="2000">
                <a:solidFill>
                  <a:srgbClr val="CC3300"/>
                </a:solidFill>
                <a:latin typeface="標楷體" panose="03000509000000000000" pitchFamily="65" charset="-120"/>
                <a:ea typeface="標楷體" panose="03000509000000000000" pitchFamily="65" charset="-120"/>
              </a:rPr>
              <a:t>113</a:t>
            </a:r>
            <a:r>
              <a:rPr lang="zh-TW" altLang="en-US" sz="2000">
                <a:solidFill>
                  <a:srgbClr val="CC3300"/>
                </a:solidFill>
                <a:latin typeface="標楷體" panose="03000509000000000000" pitchFamily="65" charset="-120"/>
                <a:ea typeface="標楷體" panose="03000509000000000000" pitchFamily="65" charset="-120"/>
              </a:rPr>
              <a:t>年</a:t>
            </a:r>
            <a:r>
              <a:rPr lang="en-US" altLang="zh-TW" sz="2000">
                <a:solidFill>
                  <a:srgbClr val="CC3300"/>
                </a:solidFill>
                <a:latin typeface="標楷體" panose="03000509000000000000" pitchFamily="65" charset="-120"/>
                <a:ea typeface="標楷體" panose="03000509000000000000" pitchFamily="65" charset="-120"/>
              </a:rPr>
              <a:t>12</a:t>
            </a:r>
            <a:r>
              <a:rPr lang="zh-TW" altLang="en-US" sz="2000">
                <a:solidFill>
                  <a:srgbClr val="CC3300"/>
                </a:solidFill>
                <a:latin typeface="標楷體" panose="03000509000000000000" pitchFamily="65" charset="-120"/>
                <a:ea typeface="標楷體" panose="03000509000000000000" pitchFamily="65" charset="-120"/>
              </a:rPr>
              <a:t>月</a:t>
            </a:r>
            <a:r>
              <a:rPr lang="en-US" altLang="zh-TW" sz="2000">
                <a:solidFill>
                  <a:srgbClr val="CC3300"/>
                </a:solidFill>
                <a:latin typeface="標楷體" panose="03000509000000000000" pitchFamily="65" charset="-120"/>
                <a:ea typeface="標楷體" panose="03000509000000000000" pitchFamily="65" charset="-120"/>
              </a:rPr>
              <a:t>25</a:t>
            </a:r>
            <a:r>
              <a:rPr lang="zh-TW" altLang="en-US" sz="2000">
                <a:solidFill>
                  <a:srgbClr val="CC3300"/>
                </a:solidFill>
                <a:latin typeface="標楷體" panose="03000509000000000000" pitchFamily="65" charset="-120"/>
                <a:ea typeface="標楷體" panose="03000509000000000000" pitchFamily="65" charset="-120"/>
              </a:rPr>
              <a:t>日總處給字第</a:t>
            </a:r>
            <a:r>
              <a:rPr lang="en-US" altLang="zh-TW" sz="2000">
                <a:solidFill>
                  <a:srgbClr val="CC3300"/>
                </a:solidFill>
                <a:latin typeface="標楷體" panose="03000509000000000000" pitchFamily="65" charset="-120"/>
                <a:ea typeface="標楷體" panose="03000509000000000000" pitchFamily="65" charset="-120"/>
              </a:rPr>
              <a:t>1134002490</a:t>
            </a:r>
            <a:r>
              <a:rPr lang="zh-TW" altLang="en-US" sz="2000">
                <a:solidFill>
                  <a:srgbClr val="CC3300"/>
                </a:solidFill>
                <a:latin typeface="標楷體" panose="03000509000000000000" pitchFamily="65" charset="-120"/>
                <a:ea typeface="標楷體" panose="03000509000000000000" pitchFamily="65" charset="-120"/>
              </a:rPr>
              <a:t>號函</a:t>
            </a:r>
          </a:p>
        </p:txBody>
      </p:sp>
    </p:spTree>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圖片 1">
            <a:extLst>
              <a:ext uri="{FF2B5EF4-FFF2-40B4-BE49-F238E27FC236}">
                <a16:creationId xmlns:a16="http://schemas.microsoft.com/office/drawing/2014/main" id="{4E1914DE-D24D-42A0-B492-8EF3F9495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200" y="6327775"/>
            <a:ext cx="23034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圖片 2">
            <a:extLst>
              <a:ext uri="{FF2B5EF4-FFF2-40B4-BE49-F238E27FC236}">
                <a16:creationId xmlns:a16="http://schemas.microsoft.com/office/drawing/2014/main" id="{D399E4EA-7A64-4FCE-9688-4042251A2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圖片 1">
            <a:extLst>
              <a:ext uri="{FF2B5EF4-FFF2-40B4-BE49-F238E27FC236}">
                <a16:creationId xmlns:a16="http://schemas.microsoft.com/office/drawing/2014/main" id="{C5FEFF6D-B28E-4228-A165-B83BC46B3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200" y="6327775"/>
            <a:ext cx="23034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圖片 2">
            <a:extLst>
              <a:ext uri="{FF2B5EF4-FFF2-40B4-BE49-F238E27FC236}">
                <a16:creationId xmlns:a16="http://schemas.microsoft.com/office/drawing/2014/main" id="{A55A15CC-1D83-4A29-908D-1EB697995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圖片 1">
            <a:extLst>
              <a:ext uri="{FF2B5EF4-FFF2-40B4-BE49-F238E27FC236}">
                <a16:creationId xmlns:a16="http://schemas.microsoft.com/office/drawing/2014/main" id="{670AFEB5-6F61-495E-B480-8F2ED1D42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200" y="6327775"/>
            <a:ext cx="23034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圖片 2">
            <a:extLst>
              <a:ext uri="{FF2B5EF4-FFF2-40B4-BE49-F238E27FC236}">
                <a16:creationId xmlns:a16="http://schemas.microsoft.com/office/drawing/2014/main" id="{521F4CCF-E230-4567-B5EC-DEA57A55C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2B0EAFD-DDFF-4CB8-8CD0-7FA064D77E2F}"/>
              </a:ext>
            </a:extLst>
          </p:cNvPr>
          <p:cNvSpPr>
            <a:spLocks noGrp="1" noRot="1" noChangeArrowheads="1"/>
          </p:cNvSpPr>
          <p:nvPr>
            <p:ph type="title" idx="4294967295"/>
          </p:nvPr>
        </p:nvSpPr>
        <p:spPr>
          <a:xfrm>
            <a:off x="287338" y="549275"/>
            <a:ext cx="8569325" cy="1439863"/>
          </a:xfrm>
        </p:spPr>
        <p:txBody>
          <a:bodyPr/>
          <a:lstStyle/>
          <a:p>
            <a:pPr algn="just" eaLnBrk="1" hangingPunct="1">
              <a:defRPr/>
            </a:pPr>
            <a:r>
              <a:rPr lang="zh-TW" altLang="en-US" sz="2800" kern="100" dirty="0">
                <a:solidFill>
                  <a:schemeClr val="accent2">
                    <a:lumMod val="75000"/>
                  </a:schemeClr>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修正「臺中市政府所屬各機關學校提列公務人員考試職缺獎勵規定」第</a:t>
            </a:r>
            <a:r>
              <a:rPr lang="en-US" altLang="zh-TW" sz="2800" kern="100" dirty="0">
                <a:solidFill>
                  <a:schemeClr val="accent2">
                    <a:lumMod val="75000"/>
                  </a:schemeClr>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2</a:t>
            </a:r>
            <a:r>
              <a:rPr lang="zh-TW" altLang="en-US" sz="2800" kern="100" dirty="0">
                <a:solidFill>
                  <a:schemeClr val="accent2">
                    <a:lumMod val="75000"/>
                  </a:schemeClr>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a:t>
            </a:r>
            <a:r>
              <a:rPr lang="en-US" altLang="zh-TW" sz="2800" kern="100" dirty="0">
                <a:solidFill>
                  <a:schemeClr val="accent2">
                    <a:lumMod val="75000"/>
                  </a:schemeClr>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4</a:t>
            </a:r>
            <a:r>
              <a:rPr lang="zh-TW" altLang="en-US" sz="2800" kern="100" dirty="0">
                <a:solidFill>
                  <a:schemeClr val="accent2">
                    <a:lumMod val="75000"/>
                  </a:schemeClr>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及</a:t>
            </a:r>
            <a:r>
              <a:rPr lang="en-US" altLang="zh-TW" sz="2800" kern="100" dirty="0">
                <a:solidFill>
                  <a:schemeClr val="accent2">
                    <a:lumMod val="75000"/>
                  </a:schemeClr>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8</a:t>
            </a:r>
            <a:r>
              <a:rPr lang="zh-TW" altLang="en-US" sz="2800" kern="100" dirty="0">
                <a:solidFill>
                  <a:schemeClr val="accent2">
                    <a:lumMod val="75000"/>
                  </a:schemeClr>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點，溯自</a:t>
            </a:r>
            <a:r>
              <a:rPr lang="en-US" altLang="zh-TW" sz="2800" kern="100" dirty="0">
                <a:solidFill>
                  <a:schemeClr val="accent2">
                    <a:lumMod val="75000"/>
                  </a:schemeClr>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114</a:t>
            </a:r>
            <a:r>
              <a:rPr lang="zh-TW" altLang="en-US" sz="2800" kern="100" dirty="0">
                <a:solidFill>
                  <a:schemeClr val="accent2">
                    <a:lumMod val="75000"/>
                  </a:schemeClr>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年</a:t>
            </a:r>
            <a:r>
              <a:rPr lang="en-US" altLang="zh-TW" sz="2800" kern="100" dirty="0">
                <a:solidFill>
                  <a:schemeClr val="accent2">
                    <a:lumMod val="75000"/>
                  </a:schemeClr>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1</a:t>
            </a:r>
            <a:r>
              <a:rPr lang="zh-TW" altLang="en-US" sz="2800" kern="100" dirty="0">
                <a:solidFill>
                  <a:schemeClr val="accent2">
                    <a:lumMod val="75000"/>
                  </a:schemeClr>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月</a:t>
            </a:r>
            <a:r>
              <a:rPr lang="en-US" altLang="zh-TW" sz="2800" kern="100" dirty="0">
                <a:solidFill>
                  <a:schemeClr val="accent2">
                    <a:lumMod val="75000"/>
                  </a:schemeClr>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1</a:t>
            </a:r>
            <a:r>
              <a:rPr lang="zh-TW" altLang="en-US" sz="2800" kern="100" dirty="0">
                <a:solidFill>
                  <a:schemeClr val="accent2">
                    <a:lumMod val="75000"/>
                  </a:schemeClr>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日生效。</a:t>
            </a:r>
            <a:endParaRPr lang="zh-TW" altLang="zh-TW" sz="28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6147" name="Rectangle 3">
            <a:extLst>
              <a:ext uri="{FF2B5EF4-FFF2-40B4-BE49-F238E27FC236}">
                <a16:creationId xmlns:a16="http://schemas.microsoft.com/office/drawing/2014/main" id="{96F1708F-94B5-43FC-855E-F41AA82E64AA}"/>
              </a:ext>
            </a:extLst>
          </p:cNvPr>
          <p:cNvSpPr>
            <a:spLocks noGrp="1" noRot="1" noChangeArrowheads="1"/>
          </p:cNvSpPr>
          <p:nvPr>
            <p:ph type="body" idx="4294967295"/>
          </p:nvPr>
        </p:nvSpPr>
        <p:spPr>
          <a:xfrm>
            <a:off x="287338" y="2205038"/>
            <a:ext cx="8475662" cy="3960812"/>
          </a:xfrm>
        </p:spPr>
        <p:txBody>
          <a:bodyPr/>
          <a:lstStyle/>
          <a:p>
            <a:pPr marL="34925" indent="0" algn="just">
              <a:spcBef>
                <a:spcPts val="600"/>
              </a:spcBef>
              <a:buClr>
                <a:srgbClr val="C00000"/>
              </a:buClr>
              <a:buSzPct val="100000"/>
              <a:buFont typeface="Wingdings" panose="05000000000000000000" pitchFamily="2" charset="2"/>
              <a:buNone/>
              <a:defRPr/>
            </a:pPr>
            <a:r>
              <a:rPr lang="zh-TW" altLang="en-US" sz="2400" dirty="0">
                <a:latin typeface="標楷體" panose="03000509000000000000" pitchFamily="65" charset="-120"/>
                <a:ea typeface="標楷體" panose="03000509000000000000" pitchFamily="65" charset="-120"/>
                <a:cs typeface="新細明體" panose="02020500000000000000" pitchFamily="18" charset="-120"/>
              </a:rPr>
              <a:t>本次修正重點如下：</a:t>
            </a:r>
            <a:endParaRPr lang="en-US" altLang="zh-TW" sz="2400" dirty="0">
              <a:latin typeface="標楷體" panose="03000509000000000000" pitchFamily="65" charset="-120"/>
              <a:ea typeface="標楷體" panose="03000509000000000000" pitchFamily="65" charset="-120"/>
              <a:cs typeface="新細明體" panose="02020500000000000000" pitchFamily="18" charset="-120"/>
            </a:endParaRPr>
          </a:p>
          <a:p>
            <a:pPr marL="492125" indent="-457200" algn="just">
              <a:spcBef>
                <a:spcPts val="600"/>
              </a:spcBef>
              <a:buClr>
                <a:srgbClr val="C00000"/>
              </a:buClr>
              <a:buSzPct val="100000"/>
              <a:buFont typeface="Wingdings" panose="05000000000000000000" pitchFamily="2" charset="2"/>
              <a:buChar char="Ø"/>
              <a:defRPr/>
            </a:pPr>
            <a:r>
              <a:rPr lang="zh-TW" altLang="en-US" sz="2400" dirty="0">
                <a:latin typeface="標楷體" panose="03000509000000000000" pitchFamily="65" charset="-120"/>
                <a:ea typeface="標楷體" panose="03000509000000000000" pitchFamily="65" charset="-120"/>
                <a:cs typeface="新細明體" panose="02020500000000000000" pitchFamily="18" charset="-120"/>
              </a:rPr>
              <a:t>配合實務作業，酌作文字修正。</a:t>
            </a:r>
            <a:r>
              <a:rPr lang="en-US" altLang="zh-TW" sz="2400" dirty="0">
                <a:latin typeface="標楷體" panose="03000509000000000000" pitchFamily="65" charset="-120"/>
                <a:ea typeface="標楷體" panose="03000509000000000000" pitchFamily="65" charset="-120"/>
                <a:cs typeface="新細明體" panose="02020500000000000000" pitchFamily="18" charset="-120"/>
              </a:rPr>
              <a:t>(</a:t>
            </a:r>
            <a:r>
              <a:rPr lang="zh-TW" altLang="en-US" sz="2400" dirty="0">
                <a:latin typeface="標楷體" panose="03000509000000000000" pitchFamily="65" charset="-120"/>
                <a:ea typeface="標楷體" panose="03000509000000000000" pitchFamily="65" charset="-120"/>
                <a:cs typeface="新細明體" panose="02020500000000000000" pitchFamily="18" charset="-120"/>
              </a:rPr>
              <a:t>修正規定第</a:t>
            </a:r>
            <a:r>
              <a:rPr lang="en-US" altLang="zh-TW" sz="2400" dirty="0">
                <a:latin typeface="標楷體" panose="03000509000000000000" pitchFamily="65" charset="-120"/>
                <a:ea typeface="標楷體" panose="03000509000000000000" pitchFamily="65" charset="-120"/>
                <a:cs typeface="新細明體" panose="02020500000000000000" pitchFamily="18" charset="-120"/>
              </a:rPr>
              <a:t>2</a:t>
            </a:r>
            <a:r>
              <a:rPr lang="zh-TW" altLang="en-US" sz="2400" dirty="0">
                <a:latin typeface="標楷體" panose="03000509000000000000" pitchFamily="65" charset="-120"/>
                <a:ea typeface="標楷體" panose="03000509000000000000" pitchFamily="65" charset="-120"/>
                <a:cs typeface="新細明體" panose="02020500000000000000" pitchFamily="18" charset="-120"/>
              </a:rPr>
              <a:t>點、第</a:t>
            </a:r>
            <a:r>
              <a:rPr lang="en-US" altLang="zh-TW" sz="2400" dirty="0">
                <a:latin typeface="標楷體" panose="03000509000000000000" pitchFamily="65" charset="-120"/>
                <a:ea typeface="標楷體" panose="03000509000000000000" pitchFamily="65" charset="-120"/>
                <a:cs typeface="新細明體" panose="02020500000000000000" pitchFamily="18" charset="-120"/>
              </a:rPr>
              <a:t>8</a:t>
            </a:r>
            <a:r>
              <a:rPr lang="zh-TW" altLang="en-US" sz="2400" dirty="0">
                <a:latin typeface="標楷體" panose="03000509000000000000" pitchFamily="65" charset="-120"/>
                <a:ea typeface="標楷體" panose="03000509000000000000" pitchFamily="65" charset="-120"/>
                <a:cs typeface="新細明體" panose="02020500000000000000" pitchFamily="18" charset="-120"/>
              </a:rPr>
              <a:t>點</a:t>
            </a:r>
            <a:r>
              <a:rPr lang="en-US" altLang="zh-TW" sz="2400" dirty="0">
                <a:latin typeface="標楷體" panose="03000509000000000000" pitchFamily="65" charset="-120"/>
                <a:ea typeface="標楷體" panose="03000509000000000000" pitchFamily="65" charset="-120"/>
                <a:cs typeface="新細明體" panose="02020500000000000000" pitchFamily="18" charset="-120"/>
              </a:rPr>
              <a:t>)</a:t>
            </a:r>
            <a:endParaRPr lang="zh-TW" altLang="en-US" sz="2400" dirty="0">
              <a:latin typeface="標楷體" panose="03000509000000000000" pitchFamily="65" charset="-120"/>
              <a:ea typeface="標楷體" panose="03000509000000000000" pitchFamily="65" charset="-120"/>
              <a:cs typeface="新細明體" panose="02020500000000000000" pitchFamily="18" charset="-120"/>
            </a:endParaRPr>
          </a:p>
          <a:p>
            <a:pPr marL="492125" indent="-457200" algn="just">
              <a:spcBef>
                <a:spcPts val="600"/>
              </a:spcBef>
              <a:buClr>
                <a:srgbClr val="C00000"/>
              </a:buClr>
              <a:buSzPct val="100000"/>
              <a:buFont typeface="Wingdings" panose="05000000000000000000" pitchFamily="2" charset="2"/>
              <a:buChar char="Ø"/>
              <a:defRPr/>
            </a:pPr>
            <a:r>
              <a:rPr lang="zh-TW" altLang="en-US" sz="2400" dirty="0">
                <a:latin typeface="標楷體" panose="03000509000000000000" pitchFamily="65" charset="-120"/>
                <a:ea typeface="標楷體" panose="03000509000000000000" pitchFamily="65" charset="-120"/>
                <a:cs typeface="新細明體" panose="02020500000000000000" pitchFamily="18" charset="-120"/>
              </a:rPr>
              <a:t>刪除未依分流列缺控管原則比例提缺者，得不予獎勵規定。（修正規定第</a:t>
            </a:r>
            <a:r>
              <a:rPr lang="en-US" altLang="zh-TW" sz="2400" dirty="0">
                <a:latin typeface="標楷體" panose="03000509000000000000" pitchFamily="65" charset="-120"/>
                <a:ea typeface="標楷體" panose="03000509000000000000" pitchFamily="65" charset="-120"/>
                <a:cs typeface="新細明體" panose="02020500000000000000" pitchFamily="18" charset="-120"/>
              </a:rPr>
              <a:t>4</a:t>
            </a:r>
            <a:r>
              <a:rPr lang="zh-TW" altLang="en-US" sz="2400" dirty="0">
                <a:latin typeface="標楷體" panose="03000509000000000000" pitchFamily="65" charset="-120"/>
                <a:ea typeface="標楷體" panose="03000509000000000000" pitchFamily="65" charset="-120"/>
                <a:cs typeface="新細明體" panose="02020500000000000000" pitchFamily="18" charset="-120"/>
              </a:rPr>
              <a:t>點</a:t>
            </a:r>
            <a:r>
              <a:rPr lang="en-US" altLang="zh-TW" sz="2400" dirty="0">
                <a:latin typeface="標楷體" panose="03000509000000000000" pitchFamily="65" charset="-120"/>
                <a:ea typeface="標楷體" panose="03000509000000000000" pitchFamily="65" charset="-120"/>
                <a:cs typeface="新細明體" panose="02020500000000000000" pitchFamily="18" charset="-120"/>
              </a:rPr>
              <a:t>)</a:t>
            </a:r>
            <a:endParaRPr lang="en-US" altLang="zh-TW"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endParaRPr>
          </a:p>
          <a:p>
            <a:pPr marL="0" indent="0" algn="just">
              <a:spcBef>
                <a:spcPts val="0"/>
              </a:spcBef>
              <a:buFont typeface="Wingdings" panose="05000000000000000000" pitchFamily="2" charset="2"/>
              <a:buNone/>
              <a:defRPr/>
            </a:pPr>
            <a:endParaRPr lang="en-US" altLang="zh-TW"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endParaRPr>
          </a:p>
          <a:p>
            <a:pPr marL="0" indent="0" algn="just">
              <a:spcBef>
                <a:spcPts val="0"/>
              </a:spcBef>
              <a:buFont typeface="Wingdings" panose="05000000000000000000" pitchFamily="2" charset="2"/>
              <a:buNone/>
              <a:defRPr/>
            </a:pPr>
            <a:endParaRPr lang="en-US" altLang="zh-TW"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endParaRPr>
          </a:p>
          <a:p>
            <a:pPr marL="0" indent="0" algn="just">
              <a:spcBef>
                <a:spcPts val="0"/>
              </a:spcBef>
              <a:buFont typeface="Wingdings" panose="05000000000000000000" pitchFamily="2" charset="2"/>
              <a:buNone/>
              <a:defRPr/>
            </a:pPr>
            <a:endParaRPr lang="en-US" altLang="zh-TW"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endParaRPr>
          </a:p>
          <a:p>
            <a:pPr marL="0" indent="0" algn="just">
              <a:spcBef>
                <a:spcPts val="0"/>
              </a:spcBef>
              <a:buFont typeface="Wingdings" panose="05000000000000000000" pitchFamily="2" charset="2"/>
              <a:buNone/>
              <a:defRPr/>
            </a:pPr>
            <a:endParaRPr lang="en-US" altLang="zh-TW"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endParaRPr>
          </a:p>
          <a:p>
            <a:pPr marL="0" indent="0" algn="just">
              <a:spcBef>
                <a:spcPts val="0"/>
              </a:spcBef>
              <a:buFont typeface="Wingdings" panose="05000000000000000000" pitchFamily="2" charset="2"/>
              <a:buNone/>
              <a:defRPr/>
            </a:pPr>
            <a:endParaRPr lang="en-US" altLang="zh-TW"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endParaRPr>
          </a:p>
          <a:p>
            <a:pPr marL="0" indent="0" algn="just">
              <a:spcBef>
                <a:spcPts val="0"/>
              </a:spcBef>
              <a:buFont typeface="Wingdings" panose="05000000000000000000" pitchFamily="2" charset="2"/>
              <a:buNone/>
              <a:defRPr/>
            </a:pPr>
            <a:endParaRPr lang="en-US" altLang="zh-TW"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endParaRPr>
          </a:p>
          <a:p>
            <a:pPr marL="0" indent="0" algn="just">
              <a:spcBef>
                <a:spcPts val="0"/>
              </a:spcBef>
              <a:buFont typeface="Wingdings" panose="05000000000000000000" pitchFamily="2" charset="2"/>
              <a:buNone/>
              <a:defRPr/>
            </a:pPr>
            <a:endParaRPr lang="en-US" altLang="zh-TW"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endParaRPr>
          </a:p>
          <a:p>
            <a:pPr marL="0" indent="0" algn="just">
              <a:spcBef>
                <a:spcPts val="0"/>
              </a:spcBef>
              <a:buFont typeface="Wingdings" panose="05000000000000000000" pitchFamily="2" charset="2"/>
              <a:buNone/>
              <a:defRPr/>
            </a:pPr>
            <a:r>
              <a:rPr lang="en-US" altLang="zh-TW"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rPr>
              <a:t>(</a:t>
            </a:r>
            <a:r>
              <a:rPr lang="zh-TW" altLang="en-US"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rPr>
              <a:t>本府</a:t>
            </a:r>
            <a:r>
              <a:rPr lang="en-US" altLang="zh-TW"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rPr>
              <a:t>114</a:t>
            </a:r>
            <a:r>
              <a:rPr lang="zh-TW" altLang="en-US"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rPr>
              <a:t>年</a:t>
            </a:r>
            <a:r>
              <a:rPr lang="en-US" altLang="zh-TW"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rPr>
              <a:t>1</a:t>
            </a:r>
            <a:r>
              <a:rPr lang="zh-TW" altLang="en-US"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rPr>
              <a:t>月</a:t>
            </a:r>
            <a:r>
              <a:rPr lang="en-US" altLang="zh-TW"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rPr>
              <a:t>6</a:t>
            </a:r>
            <a:r>
              <a:rPr lang="zh-TW" altLang="en-US"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rPr>
              <a:t>日府授人力字第</a:t>
            </a:r>
            <a:r>
              <a:rPr lang="en-US" altLang="zh-TW"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rPr>
              <a:t>1140002668</a:t>
            </a:r>
            <a:r>
              <a:rPr lang="zh-TW" altLang="en-US"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rPr>
              <a:t>號函</a:t>
            </a:r>
            <a:r>
              <a:rPr lang="en-US" altLang="zh-TW"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rPr>
              <a:t>)</a:t>
            </a:r>
            <a:endParaRPr lang="zh-TW" altLang="en-US"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endParaRPr>
          </a:p>
          <a:p>
            <a:pPr marL="492125" indent="-457200">
              <a:lnSpc>
                <a:spcPts val="2600"/>
              </a:lnSpc>
              <a:spcBef>
                <a:spcPts val="600"/>
              </a:spcBef>
              <a:buFont typeface="Wingdings" panose="05000000000000000000" pitchFamily="2" charset="2"/>
              <a:buNone/>
              <a:defRPr/>
            </a:pPr>
            <a:endParaRPr lang="en-US" altLang="zh-TW" sz="1600" dirty="0">
              <a:latin typeface="標楷體" panose="03000509000000000000" pitchFamily="65" charset="-120"/>
              <a:ea typeface="標楷體" panose="03000509000000000000" pitchFamily="65" charset="-120"/>
            </a:endParaRPr>
          </a:p>
          <a:p>
            <a:pPr marL="492125" indent="-457200" algn="just">
              <a:lnSpc>
                <a:spcPts val="2600"/>
              </a:lnSpc>
              <a:spcBef>
                <a:spcPts val="600"/>
              </a:spcBef>
              <a:buFont typeface="Wingdings" panose="05000000000000000000" pitchFamily="2" charset="2"/>
              <a:buNone/>
              <a:defRPr/>
            </a:pPr>
            <a:endParaRPr lang="en-US" altLang="zh-TW" sz="2400" dirty="0">
              <a:solidFill>
                <a:srgbClr val="0039E5"/>
              </a:solidFill>
              <a:latin typeface="標楷體" panose="03000509000000000000" pitchFamily="65" charset="-120"/>
              <a:ea typeface="標楷體" panose="03000509000000000000" pitchFamily="65" charset="-120"/>
            </a:endParaRPr>
          </a:p>
          <a:p>
            <a:pPr marL="492125" indent="-457200" algn="just">
              <a:lnSpc>
                <a:spcPts val="2600"/>
              </a:lnSpc>
              <a:spcBef>
                <a:spcPts val="600"/>
              </a:spcBef>
              <a:buFont typeface="Wingdings" panose="05000000000000000000" pitchFamily="2" charset="2"/>
              <a:buNone/>
              <a:defRPr/>
            </a:pPr>
            <a:endParaRPr lang="en-US" altLang="zh-TW" sz="1800" dirty="0">
              <a:solidFill>
                <a:srgbClr val="0039E5"/>
              </a:solidFill>
              <a:latin typeface="標楷體" panose="03000509000000000000" pitchFamily="65" charset="-120"/>
              <a:ea typeface="標楷體" panose="03000509000000000000" pitchFamily="65" charset="-120"/>
            </a:endParaRPr>
          </a:p>
          <a:p>
            <a:pPr marL="492125" indent="-457200" algn="just" eaLnBrk="1" hangingPunct="1">
              <a:buFont typeface="Wingdings" panose="05000000000000000000" pitchFamily="2" charset="2"/>
              <a:buNone/>
              <a:defRPr/>
            </a:pPr>
            <a:endParaRPr lang="zh-TW" altLang="zh-TW" sz="2000" dirty="0">
              <a:solidFill>
                <a:srgbClr val="000000"/>
              </a:solidFill>
              <a:latin typeface="標楷體" panose="03000509000000000000" pitchFamily="65" charset="-120"/>
              <a:ea typeface="標楷體" panose="03000509000000000000" pitchFamily="65" charset="-120"/>
            </a:endParaRPr>
          </a:p>
        </p:txBody>
      </p:sp>
      <p:pic>
        <p:nvPicPr>
          <p:cNvPr id="6148" name="圖片 4">
            <a:extLst>
              <a:ext uri="{FF2B5EF4-FFF2-40B4-BE49-F238E27FC236}">
                <a16:creationId xmlns:a16="http://schemas.microsoft.com/office/drawing/2014/main" id="{A24A9A7E-6A3E-4B5D-88CA-8E9A24B117C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101013" y="4724400"/>
            <a:ext cx="900112"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DA048C2-27B2-40ED-99C9-64D483720D72}"/>
              </a:ext>
            </a:extLst>
          </p:cNvPr>
          <p:cNvSpPr>
            <a:spLocks noGrp="1" noChangeArrowheads="1"/>
          </p:cNvSpPr>
          <p:nvPr>
            <p:ph type="title" idx="4294967295"/>
          </p:nvPr>
        </p:nvSpPr>
        <p:spPr>
          <a:xfrm>
            <a:off x="301625" y="811213"/>
            <a:ext cx="8540750" cy="587375"/>
          </a:xfrm>
        </p:spPr>
        <p:txBody>
          <a:bodyPr/>
          <a:lstStyle/>
          <a:p>
            <a:pPr eaLnBrk="1" hangingPunct="1"/>
            <a:r>
              <a:rPr lang="en-US" altLang="zh-TW" sz="4000">
                <a:solidFill>
                  <a:schemeClr val="hlink"/>
                </a:solidFill>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4000">
                <a:solidFill>
                  <a:schemeClr val="hlink"/>
                </a:solidFill>
                <a:latin typeface="Times New Roman" panose="02020603050405020304" pitchFamily="18" charset="0"/>
                <a:ea typeface="標楷體" panose="03000509000000000000" pitchFamily="65" charset="-120"/>
                <a:cs typeface="Times New Roman" panose="02020603050405020304" pitchFamily="18" charset="0"/>
              </a:rPr>
              <a:t>年度本府員工協助方案 </a:t>
            </a:r>
            <a:r>
              <a:rPr lang="en-US" altLang="zh-TW" sz="4000">
                <a:solidFill>
                  <a:schemeClr val="hlink"/>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4000">
                <a:solidFill>
                  <a:schemeClr val="hlink"/>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480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400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大升級措施</a:t>
            </a:r>
          </a:p>
        </p:txBody>
      </p:sp>
      <p:sp>
        <p:nvSpPr>
          <p:cNvPr id="12291" name="Rectangle 2">
            <a:extLst>
              <a:ext uri="{FF2B5EF4-FFF2-40B4-BE49-F238E27FC236}">
                <a16:creationId xmlns:a16="http://schemas.microsoft.com/office/drawing/2014/main" id="{88EA58F8-8555-4267-A65F-03B1AE596FCC}"/>
              </a:ext>
            </a:extLst>
          </p:cNvPr>
          <p:cNvSpPr txBox="1">
            <a:spLocks noChangeArrowheads="1"/>
          </p:cNvSpPr>
          <p:nvPr/>
        </p:nvSpPr>
        <p:spPr bwMode="auto">
          <a:xfrm>
            <a:off x="395288" y="1711325"/>
            <a:ext cx="854075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spcBef>
                <a:spcPct val="20000"/>
              </a:spcBef>
              <a:buClr>
                <a:schemeClr val="hlink"/>
              </a:buClr>
              <a:buSzPct val="75000"/>
              <a:buFont typeface="Wingdings" panose="05000000000000000000" pitchFamily="2" charset="2"/>
              <a:buChar char="v"/>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hlink"/>
              </a:buClr>
              <a:buSzPct val="85000"/>
              <a:buFont typeface="Wingdings" panose="05000000000000000000" pitchFamily="2" charset="2"/>
              <a:buChar char="v"/>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 typeface="Wingdings" panose="05000000000000000000" pitchFamily="2" charset="2"/>
              <a:buChar char="u"/>
            </a:pPr>
            <a:r>
              <a:rPr lang="zh-TW" altLang="en-US" sz="280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措施</a:t>
            </a:r>
            <a:r>
              <a:rPr lang="en-US" altLang="zh-TW" sz="280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b="1">
                <a:solidFill>
                  <a:srgbClr val="000508"/>
                </a:solidFill>
                <a:latin typeface="Times New Roman" panose="02020603050405020304" pitchFamily="18" charset="0"/>
                <a:ea typeface="標楷體" panose="03000509000000000000" pitchFamily="65" charset="-120"/>
                <a:cs typeface="Times New Roman" panose="02020603050405020304" pitchFamily="18" charset="0"/>
              </a:rPr>
              <a:t>新增臺中市政府員工協助方案</a:t>
            </a:r>
            <a:r>
              <a:rPr lang="en-US" altLang="zh-TW" sz="2800" b="1">
                <a:solidFill>
                  <a:srgbClr val="000508"/>
                </a:solidFill>
                <a:latin typeface="Times New Roman" panose="02020603050405020304" pitchFamily="18" charset="0"/>
                <a:ea typeface="標楷體" panose="03000509000000000000" pitchFamily="65" charset="-120"/>
                <a:cs typeface="Times New Roman" panose="02020603050405020304" pitchFamily="18" charset="0"/>
              </a:rPr>
              <a:t>LINE</a:t>
            </a:r>
            <a:r>
              <a:rPr lang="zh-TW" altLang="en-US" sz="2800" b="1">
                <a:solidFill>
                  <a:srgbClr val="000508"/>
                </a:solidFill>
                <a:latin typeface="Times New Roman" panose="02020603050405020304" pitchFamily="18" charset="0"/>
                <a:ea typeface="標楷體" panose="03000509000000000000" pitchFamily="65" charset="-120"/>
                <a:cs typeface="Times New Roman" panose="02020603050405020304" pitchFamily="18" charset="0"/>
              </a:rPr>
              <a:t>官方帳號</a:t>
            </a:r>
            <a:endParaRPr lang="en-US" altLang="zh-TW" sz="2400" b="1">
              <a:solidFill>
                <a:srgbClr val="000508"/>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2292" name="圖片 3">
            <a:extLst>
              <a:ext uri="{FF2B5EF4-FFF2-40B4-BE49-F238E27FC236}">
                <a16:creationId xmlns:a16="http://schemas.microsoft.com/office/drawing/2014/main" id="{A254F352-C50C-4125-9E3C-DBD9B509D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2597150"/>
            <a:ext cx="122396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2">
            <a:extLst>
              <a:ext uri="{FF2B5EF4-FFF2-40B4-BE49-F238E27FC236}">
                <a16:creationId xmlns:a16="http://schemas.microsoft.com/office/drawing/2014/main" id="{F781A696-1E27-4E49-B66D-3CE301E6132A}"/>
              </a:ext>
            </a:extLst>
          </p:cNvPr>
          <p:cNvSpPr txBox="1">
            <a:spLocks noChangeArrowheads="1"/>
          </p:cNvSpPr>
          <p:nvPr/>
        </p:nvSpPr>
        <p:spPr bwMode="auto">
          <a:xfrm>
            <a:off x="427038" y="4271963"/>
            <a:ext cx="79819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spcBef>
                <a:spcPct val="20000"/>
              </a:spcBef>
              <a:buClr>
                <a:schemeClr val="hlink"/>
              </a:buClr>
              <a:buSzPct val="75000"/>
              <a:buFont typeface="Wingdings" panose="05000000000000000000" pitchFamily="2" charset="2"/>
              <a:buChar char="v"/>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hlink"/>
              </a:buClr>
              <a:buSzPct val="85000"/>
              <a:buFont typeface="Wingdings" panose="05000000000000000000" pitchFamily="2" charset="2"/>
              <a:buChar char="v"/>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 typeface="Wingdings" panose="05000000000000000000" pitchFamily="2" charset="2"/>
              <a:buChar char="u"/>
            </a:pPr>
            <a:r>
              <a:rPr lang="zh-TW" altLang="en-US" sz="280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措施</a:t>
            </a:r>
            <a:r>
              <a:rPr lang="en-US" altLang="zh-TW" sz="280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b="1">
                <a:solidFill>
                  <a:srgbClr val="000508"/>
                </a:solidFill>
                <a:latin typeface="Times New Roman" panose="02020603050405020304" pitchFamily="18" charset="0"/>
                <a:ea typeface="標楷體" panose="03000509000000000000" pitchFamily="65" charset="-120"/>
                <a:cs typeface="Times New Roman" panose="02020603050405020304" pitchFamily="18" charset="0"/>
              </a:rPr>
              <a:t>主管</a:t>
            </a:r>
            <a:r>
              <a:rPr lang="en-US" altLang="zh-TW" sz="2800" b="1">
                <a:solidFill>
                  <a:srgbClr val="000508"/>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1">
                <a:solidFill>
                  <a:srgbClr val="000508"/>
                </a:solidFill>
                <a:latin typeface="Times New Roman" panose="02020603050405020304" pitchFamily="18" charset="0"/>
                <a:ea typeface="標楷體" panose="03000509000000000000" pitchFamily="65" charset="-120"/>
                <a:cs typeface="Times New Roman" panose="02020603050405020304" pitchFamily="18" charset="0"/>
              </a:rPr>
              <a:t>人事</a:t>
            </a:r>
            <a:r>
              <a:rPr lang="en-US" altLang="zh-TW" sz="2800" b="1">
                <a:solidFill>
                  <a:srgbClr val="000508"/>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1">
                <a:solidFill>
                  <a:srgbClr val="000508"/>
                </a:solidFill>
                <a:latin typeface="Times New Roman" panose="02020603050405020304" pitchFamily="18" charset="0"/>
                <a:ea typeface="標楷體" panose="03000509000000000000" pitchFamily="65" charset="-120"/>
                <a:cs typeface="Times New Roman" panose="02020603050405020304" pitchFamily="18" charset="0"/>
              </a:rPr>
              <a:t>人員轉介方式電子化</a:t>
            </a:r>
          </a:p>
        </p:txBody>
      </p:sp>
      <p:sp>
        <p:nvSpPr>
          <p:cNvPr id="12294" name="Rectangle 2">
            <a:extLst>
              <a:ext uri="{FF2B5EF4-FFF2-40B4-BE49-F238E27FC236}">
                <a16:creationId xmlns:a16="http://schemas.microsoft.com/office/drawing/2014/main" id="{5E198D2B-46F8-4490-8734-0BEB2828DE7D}"/>
              </a:ext>
            </a:extLst>
          </p:cNvPr>
          <p:cNvSpPr txBox="1">
            <a:spLocks noChangeArrowheads="1"/>
          </p:cNvSpPr>
          <p:nvPr/>
        </p:nvSpPr>
        <p:spPr bwMode="auto">
          <a:xfrm>
            <a:off x="714375" y="2592388"/>
            <a:ext cx="61087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5000"/>
              <a:buFont typeface="Wingdings" panose="05000000000000000000" pitchFamily="2" charset="2"/>
              <a:buChar char="v"/>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hlink"/>
              </a:buClr>
              <a:buSzPct val="85000"/>
              <a:buFont typeface="Wingdings" panose="05000000000000000000" pitchFamily="2" charset="2"/>
              <a:buChar char="v"/>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ts val="25"/>
              </a:spcBef>
              <a:buClrTx/>
              <a:buSzTx/>
              <a:buFontTx/>
              <a:buNone/>
            </a:pPr>
            <a:r>
              <a:rPr lang="zh-TW" altLang="en-US" sz="2400">
                <a:solidFill>
                  <a:srgbClr val="000508"/>
                </a:solidFill>
                <a:latin typeface="Times New Roman" panose="02020603050405020304" pitchFamily="18" charset="0"/>
                <a:ea typeface="標楷體" panose="03000509000000000000" pitchFamily="65" charset="-120"/>
                <a:cs typeface="Times New Roman" panose="02020603050405020304" pitchFamily="18" charset="0"/>
              </a:rPr>
              <a:t>搜尋官方帳號</a:t>
            </a:r>
            <a:r>
              <a:rPr lang="en-US" altLang="zh-TW" sz="2400">
                <a:solidFill>
                  <a:srgbClr val="000508"/>
                </a:solidFill>
                <a:latin typeface="Times New Roman" panose="02020603050405020304" pitchFamily="18" charset="0"/>
                <a:ea typeface="標楷體" panose="03000509000000000000" pitchFamily="65" charset="-120"/>
                <a:cs typeface="Times New Roman" panose="02020603050405020304" pitchFamily="18" charset="0"/>
              </a:rPr>
              <a:t>ID(</a:t>
            </a:r>
            <a:r>
              <a:rPr lang="en-US" altLang="zh-TW" sz="2400" b="1">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@taichungeap</a:t>
            </a:r>
            <a:r>
              <a:rPr lang="en-US" altLang="zh-TW" sz="2400">
                <a:solidFill>
                  <a:srgbClr val="000508"/>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a:solidFill>
                  <a:srgbClr val="000508"/>
                </a:solidFill>
                <a:latin typeface="Times New Roman" panose="02020603050405020304" pitchFamily="18" charset="0"/>
                <a:ea typeface="標楷體" panose="03000509000000000000" pitchFamily="65" charset="-120"/>
                <a:cs typeface="Times New Roman" panose="02020603050405020304" pitchFamily="18" charset="0"/>
              </a:rPr>
              <a:t>或掃描</a:t>
            </a:r>
            <a:r>
              <a:rPr lang="en-US" altLang="zh-TW" sz="240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QR-code</a:t>
            </a:r>
            <a:r>
              <a:rPr lang="zh-TW" altLang="en-US" sz="240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加入員工協助方案</a:t>
            </a:r>
            <a:r>
              <a:rPr lang="en-US" altLang="zh-TW" sz="240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LINE</a:t>
            </a:r>
            <a:r>
              <a:rPr lang="zh-TW" altLang="en-US" sz="240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官方帳號，一鍵化整合服務資源，提供更便捷的服務模式。</a:t>
            </a:r>
          </a:p>
        </p:txBody>
      </p:sp>
      <p:sp>
        <p:nvSpPr>
          <p:cNvPr id="12295" name="Rectangle 2">
            <a:extLst>
              <a:ext uri="{FF2B5EF4-FFF2-40B4-BE49-F238E27FC236}">
                <a16:creationId xmlns:a16="http://schemas.microsoft.com/office/drawing/2014/main" id="{5D2E63F4-A4CF-4947-B67C-B86E49C9E8BB}"/>
              </a:ext>
            </a:extLst>
          </p:cNvPr>
          <p:cNvSpPr txBox="1">
            <a:spLocks noChangeArrowheads="1"/>
          </p:cNvSpPr>
          <p:nvPr/>
        </p:nvSpPr>
        <p:spPr bwMode="auto">
          <a:xfrm>
            <a:off x="768350" y="4905375"/>
            <a:ext cx="8359775"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5000"/>
              <a:buFont typeface="Wingdings" panose="05000000000000000000" pitchFamily="2" charset="2"/>
              <a:buChar char="v"/>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hlink"/>
              </a:buClr>
              <a:buSzPct val="85000"/>
              <a:buFont typeface="Wingdings" panose="05000000000000000000" pitchFamily="2" charset="2"/>
              <a:buChar char="v"/>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2400">
                <a:solidFill>
                  <a:srgbClr val="000508"/>
                </a:solidFill>
                <a:latin typeface="Times New Roman" panose="02020603050405020304" pitchFamily="18" charset="0"/>
                <a:ea typeface="標楷體" panose="03000509000000000000" pitchFamily="65" charset="-120"/>
                <a:cs typeface="Times New Roman" panose="02020603050405020304" pitchFamily="18" charset="0"/>
              </a:rPr>
              <a:t>電子化申請程序，透過線上平臺進行轉介申請，提升服務效率。</a:t>
            </a:r>
            <a:r>
              <a:rPr lang="en-US" altLang="zh-TW" sz="2400">
                <a:solidFill>
                  <a:srgbClr val="000508"/>
                </a:solidFill>
                <a:latin typeface="Times New Roman" panose="02020603050405020304" pitchFamily="18" charset="0"/>
                <a:ea typeface="標楷體" panose="03000509000000000000" pitchFamily="65" charset="-120"/>
                <a:cs typeface="Times New Roman" panose="02020603050405020304" pitchFamily="18" charset="0"/>
                <a:hlinkClick r:id="rId3"/>
              </a:rPr>
              <a:t>(</a:t>
            </a:r>
            <a:r>
              <a:rPr lang="en-US" altLang="zh-TW" sz="2400" b="1">
                <a:solidFill>
                  <a:srgbClr val="C00000"/>
                </a:solidFill>
                <a:latin typeface="Times New Roman" panose="02020603050405020304" pitchFamily="18" charset="0"/>
                <a:ea typeface="標楷體" panose="03000509000000000000" pitchFamily="65" charset="-120"/>
                <a:cs typeface="Times New Roman" panose="02020603050405020304" pitchFamily="18" charset="0"/>
                <a:hlinkClick r:id="rId3"/>
              </a:rPr>
              <a:t>https://forms.gle/w1Xw8GFqYEHDgSjy6</a:t>
            </a:r>
            <a:r>
              <a:rPr lang="en-US" altLang="zh-TW" sz="2400">
                <a:solidFill>
                  <a:srgbClr val="000508"/>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a:solidFill>
                <a:srgbClr val="000508"/>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722F620-3FAE-4DD1-B8AE-3B29EF2439BB}"/>
              </a:ext>
            </a:extLst>
          </p:cNvPr>
          <p:cNvSpPr>
            <a:spLocks noGrp="1" noChangeArrowheads="1"/>
          </p:cNvSpPr>
          <p:nvPr>
            <p:ph type="title" idx="4294967295"/>
          </p:nvPr>
        </p:nvSpPr>
        <p:spPr>
          <a:xfrm>
            <a:off x="301625" y="765175"/>
            <a:ext cx="8540750" cy="587375"/>
          </a:xfrm>
        </p:spPr>
        <p:txBody>
          <a:bodyPr/>
          <a:lstStyle/>
          <a:p>
            <a:pPr eaLnBrk="1" hangingPunct="1"/>
            <a:r>
              <a:rPr lang="zh-TW" altLang="en-US" sz="4000">
                <a:solidFill>
                  <a:schemeClr val="hlink"/>
                </a:solidFill>
                <a:latin typeface="Times New Roman" panose="02020603050405020304" pitchFamily="18" charset="0"/>
                <a:ea typeface="標楷體" panose="03000509000000000000" pitchFamily="65" charset="-120"/>
                <a:cs typeface="Times New Roman" panose="02020603050405020304" pitchFamily="18" charset="0"/>
              </a:rPr>
              <a:t>本府員工協助方案</a:t>
            </a:r>
            <a:r>
              <a:rPr lang="en-US" altLang="zh-TW" sz="4000">
                <a:solidFill>
                  <a:schemeClr val="hlink"/>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4000">
                <a:solidFill>
                  <a:schemeClr val="hlink"/>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4000">
                <a:solidFill>
                  <a:schemeClr val="hlink"/>
                </a:solidFill>
                <a:latin typeface="Times New Roman" panose="02020603050405020304" pitchFamily="18" charset="0"/>
                <a:ea typeface="標楷體" panose="03000509000000000000" pitchFamily="65" charset="-120"/>
                <a:cs typeface="Times New Roman" panose="02020603050405020304" pitchFamily="18" charset="0"/>
              </a:rPr>
              <a:t>服務流程（</a:t>
            </a:r>
            <a:r>
              <a:rPr lang="en-US" altLang="zh-TW" sz="4000">
                <a:solidFill>
                  <a:schemeClr val="hlink"/>
                </a:solidFill>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4000">
                <a:solidFill>
                  <a:schemeClr val="hlink"/>
                </a:solidFill>
                <a:latin typeface="Times New Roman" panose="02020603050405020304" pitchFamily="18" charset="0"/>
                <a:ea typeface="標楷體" panose="03000509000000000000" pitchFamily="65" charset="-120"/>
                <a:cs typeface="Times New Roman" panose="02020603050405020304" pitchFamily="18" charset="0"/>
              </a:rPr>
              <a:t>）</a:t>
            </a:r>
          </a:p>
        </p:txBody>
      </p:sp>
      <p:pic>
        <p:nvPicPr>
          <p:cNvPr id="13315" name="圖片 3">
            <a:extLst>
              <a:ext uri="{FF2B5EF4-FFF2-40B4-BE49-F238E27FC236}">
                <a16:creationId xmlns:a16="http://schemas.microsoft.com/office/drawing/2014/main" id="{7A3EEE62-FCC7-446E-85AB-F5D11D2880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492375"/>
            <a:ext cx="8337550"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矩形 1">
            <a:extLst>
              <a:ext uri="{FF2B5EF4-FFF2-40B4-BE49-F238E27FC236}">
                <a16:creationId xmlns:a16="http://schemas.microsoft.com/office/drawing/2014/main" id="{D9F924E0-B0CE-4B3F-9DFE-B6BBDFEE3B10}"/>
              </a:ext>
            </a:extLst>
          </p:cNvPr>
          <p:cNvSpPr>
            <a:spLocks noChangeArrowheads="1"/>
          </p:cNvSpPr>
          <p:nvPr/>
        </p:nvSpPr>
        <p:spPr bwMode="auto">
          <a:xfrm>
            <a:off x="468313" y="1557338"/>
            <a:ext cx="8207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hlink"/>
              </a:buClr>
              <a:buSzPct val="85000"/>
              <a:buFont typeface="Wingdings" panose="05000000000000000000" pitchFamily="2" charset="2"/>
              <a:buChar char="v"/>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
                <a:srgbClr val="DC5900"/>
              </a:buClr>
              <a:buSzTx/>
              <a:buFont typeface="Wingdings" panose="05000000000000000000" pitchFamily="2" charset="2"/>
              <a:buNone/>
            </a:pPr>
            <a:r>
              <a:rPr lang="zh-TW" altLang="en-US" sz="2400" b="1">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◆服務對象：</a:t>
            </a:r>
            <a:r>
              <a:rPr lang="zh-TW" altLang="en-US" sz="240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本府暨所屬各機關學校員工，</a:t>
            </a:r>
            <a:r>
              <a:rPr lang="zh-TW" altLang="en-US" sz="240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教育人員於本市教師諮商輔導支持服務建置前提供服務。</a:t>
            </a:r>
            <a:endParaRPr lang="en-US" altLang="zh-TW" sz="240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75C0219-E8B1-4372-BF4D-5426CA0D07DB}"/>
              </a:ext>
            </a:extLst>
          </p:cNvPr>
          <p:cNvSpPr txBox="1">
            <a:spLocks noChangeArrowheads="1"/>
          </p:cNvSpPr>
          <p:nvPr/>
        </p:nvSpPr>
        <p:spPr bwMode="auto">
          <a:xfrm>
            <a:off x="120650" y="331788"/>
            <a:ext cx="9023350" cy="128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5000"/>
              <a:buFont typeface="Wingdings" panose="05000000000000000000" pitchFamily="2" charset="2"/>
              <a:buChar char="v"/>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hlink"/>
              </a:buClr>
              <a:buSzPct val="85000"/>
              <a:buFont typeface="Wingdings" panose="05000000000000000000" pitchFamily="2" charset="2"/>
              <a:buChar char="v"/>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 typeface="Wingdings" panose="05000000000000000000" pitchFamily="2" charset="2"/>
              <a:buNone/>
            </a:pPr>
            <a:r>
              <a:rPr lang="zh-TW" altLang="en-US" sz="4000">
                <a:solidFill>
                  <a:srgbClr val="DC5900"/>
                </a:solidFill>
                <a:ea typeface="標楷體" panose="03000509000000000000" pitchFamily="65" charset="-120"/>
              </a:rPr>
              <a:t>  本府員工協助方案</a:t>
            </a:r>
            <a:endParaRPr lang="en-US" altLang="zh-TW" sz="4000">
              <a:solidFill>
                <a:srgbClr val="DC5900"/>
              </a:solidFill>
              <a:ea typeface="標楷體" panose="03000509000000000000" pitchFamily="65" charset="-120"/>
            </a:endParaRPr>
          </a:p>
          <a:p>
            <a:pPr algn="ctr" eaLnBrk="1" hangingPunct="1">
              <a:spcBef>
                <a:spcPct val="0"/>
              </a:spcBef>
              <a:buClrTx/>
              <a:buSzTx/>
              <a:buFont typeface="Wingdings" panose="05000000000000000000" pitchFamily="2" charset="2"/>
              <a:buNone/>
            </a:pPr>
            <a:r>
              <a:rPr lang="zh-TW" altLang="en-US" sz="4000">
                <a:solidFill>
                  <a:srgbClr val="DC5900"/>
                </a:solidFill>
                <a:latin typeface="Times New Roman" panose="02020603050405020304" pitchFamily="18" charset="0"/>
                <a:ea typeface="標楷體" panose="03000509000000000000" pitchFamily="65" charset="-120"/>
              </a:rPr>
              <a:t>個人求助服務</a:t>
            </a:r>
            <a:r>
              <a:rPr lang="zh-TW" altLang="en-US" sz="4000">
                <a:solidFill>
                  <a:srgbClr val="DC59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000">
                <a:solidFill>
                  <a:srgbClr val="DC5900"/>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4000">
                <a:solidFill>
                  <a:srgbClr val="DC590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4000">
              <a:solidFill>
                <a:srgbClr val="DC5900"/>
              </a:solidFill>
              <a:ea typeface="標楷體" panose="03000509000000000000" pitchFamily="65" charset="-120"/>
            </a:endParaRPr>
          </a:p>
        </p:txBody>
      </p:sp>
      <p:sp>
        <p:nvSpPr>
          <p:cNvPr id="22531" name="Rectangle 3">
            <a:extLst>
              <a:ext uri="{FF2B5EF4-FFF2-40B4-BE49-F238E27FC236}">
                <a16:creationId xmlns:a16="http://schemas.microsoft.com/office/drawing/2014/main" id="{ABB85D3C-ED02-4529-9FF9-D3A6AEF5BC12}"/>
              </a:ext>
            </a:extLst>
          </p:cNvPr>
          <p:cNvSpPr txBox="1">
            <a:spLocks noChangeArrowheads="1"/>
          </p:cNvSpPr>
          <p:nvPr/>
        </p:nvSpPr>
        <p:spPr bwMode="auto">
          <a:xfrm>
            <a:off x="336550" y="1557338"/>
            <a:ext cx="8591550" cy="4968875"/>
          </a:xfrm>
          <a:prstGeom prst="rect">
            <a:avLst/>
          </a:prstGeom>
          <a:noFill/>
          <a:ln>
            <a:noFill/>
          </a:ln>
          <a:effectLst/>
        </p:spPr>
        <p:txBody>
          <a:bodyPr/>
          <a:lstStyle>
            <a:lvl1pPr marL="342900" indent="-342900">
              <a:spcBef>
                <a:spcPct val="20000"/>
              </a:spcBef>
              <a:buClr>
                <a:schemeClr val="hlink"/>
              </a:buClr>
              <a:buSzPct val="75000"/>
              <a:buFont typeface="Wingdings" panose="05000000000000000000" pitchFamily="2" charset="2"/>
              <a:buChar char="v"/>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hlink"/>
              </a:buClr>
              <a:buSzPct val="85000"/>
              <a:buFont typeface="Wingdings" panose="05000000000000000000" pitchFamily="2" charset="2"/>
              <a:buChar char="v"/>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9pPr>
          </a:lstStyle>
          <a:p>
            <a:pPr eaLnBrk="1" hangingPunct="1">
              <a:lnSpc>
                <a:spcPts val="2700"/>
              </a:lnSpc>
              <a:buClr>
                <a:srgbClr val="DC5900"/>
              </a:buClr>
              <a:buFont typeface="Wingdings" panose="05000000000000000000" pitchFamily="2" charset="2"/>
              <a:buNone/>
              <a:defRPr/>
            </a:pPr>
            <a:r>
              <a:rPr lang="zh-TW" altLang="en-US" sz="2400" b="1"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◆個人求助</a:t>
            </a:r>
            <a:r>
              <a:rPr lang="zh-TW" altLang="en-US" sz="2400" b="1" dirty="0">
                <a:solidFill>
                  <a:srgbClr val="000508"/>
                </a:solidFill>
                <a:latin typeface="Times New Roman" panose="02020603050405020304" pitchFamily="18" charset="0"/>
                <a:ea typeface="標楷體" panose="03000509000000000000" pitchFamily="65" charset="-120"/>
                <a:cs typeface="Times New Roman" panose="02020603050405020304" pitchFamily="18" charset="0"/>
              </a:rPr>
              <a:t>服務</a:t>
            </a:r>
            <a:r>
              <a:rPr lang="zh-TW" altLang="en-US" sz="2400" b="1"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內容：</a:t>
            </a:r>
            <a:endParaRPr lang="en-US" altLang="zh-TW" sz="2400" b="1"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ts val="2700"/>
              </a:lnSpc>
              <a:buClr>
                <a:srgbClr val="DC5900"/>
              </a:buClr>
              <a:buFont typeface="Wingdings" panose="05000000000000000000" pitchFamily="2" charset="2"/>
              <a:buNone/>
              <a:defRPr/>
            </a:pPr>
            <a:r>
              <a:rPr lang="zh-TW" altLang="en-US" sz="2400" b="1" dirty="0">
                <a:solidFill>
                  <a:srgbClr val="000508"/>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一對一顧問諮詢</a:t>
            </a:r>
            <a:endParaRPr lang="en-US" altLang="zh-TW" sz="2400" b="1"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ts val="2700"/>
              </a:lnSpc>
              <a:buClr>
                <a:srgbClr val="DC5900"/>
              </a:buClr>
              <a:buFont typeface="Wingdings" panose="05000000000000000000" pitchFamily="2" charset="2"/>
              <a:buNone/>
              <a:defRPr/>
            </a:pPr>
            <a:r>
              <a:rPr lang="zh-TW" altLang="en-US" sz="2400" b="1"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包括心理、法律、健康、財務、管理等議題。</a:t>
            </a:r>
            <a:endParaRPr lang="en-US" altLang="zh-TW" sz="2400" b="1"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ts val="2700"/>
              </a:lnSpc>
              <a:buClr>
                <a:srgbClr val="DC5900"/>
              </a:buClr>
              <a:buFont typeface="Wingdings" panose="05000000000000000000" pitchFamily="2" charset="2"/>
              <a:buNone/>
              <a:defRPr/>
            </a:pPr>
            <a:r>
              <a:rPr lang="zh-TW" altLang="en-US" sz="2400" b="1"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◆申請方式：</a:t>
            </a:r>
            <a:r>
              <a:rPr lang="zh-TW" altLang="en-US" sz="2400" dirty="0">
                <a:solidFill>
                  <a:srgbClr val="000508"/>
                </a:solidFill>
                <a:latin typeface="Times New Roman" panose="02020603050405020304" pitchFamily="18" charset="0"/>
                <a:ea typeface="標楷體" panose="03000509000000000000" pitchFamily="65" charset="-120"/>
                <a:cs typeface="Times New Roman" panose="02020603050405020304" pitchFamily="18" charset="0"/>
              </a:rPr>
              <a:t>多元求助系統</a:t>
            </a:r>
            <a:endParaRPr lang="en-US" altLang="zh-TW" sz="2400" dirty="0">
              <a:solidFill>
                <a:srgbClr val="000508"/>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ts val="2700"/>
              </a:lnSpc>
              <a:buClr>
                <a:srgbClr val="DC5900"/>
              </a:buClr>
              <a:buFont typeface="Wingdings" panose="05000000000000000000" pitchFamily="2" charset="2"/>
              <a:buNone/>
              <a:defRPr/>
            </a:pPr>
            <a:r>
              <a:rPr lang="zh-TW" altLang="en-US"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LINE</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官方帳號</a:t>
            </a:r>
            <a:r>
              <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(@taichungeap) </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0800-028-885</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專線電話： </a:t>
            </a:r>
            <a:endPar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ts val="2700"/>
              </a:lnSpc>
              <a:buClr>
                <a:srgbClr val="DC5900"/>
              </a:buClr>
              <a:buFont typeface="Wingdings" panose="05000000000000000000" pitchFamily="2" charset="2"/>
              <a:buNone/>
              <a:defRPr/>
            </a:pP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服務時間為週一至週五中午</a:t>
            </a:r>
            <a:r>
              <a:rPr lang="en-US" altLang="zh-TW"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時至晚間</a:t>
            </a:r>
            <a:r>
              <a:rPr lang="en-US" altLang="zh-TW"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時，國定假日為</a:t>
            </a:r>
            <a:endParaRPr lang="en-US" altLang="zh-TW"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ts val="2700"/>
              </a:lnSpc>
              <a:buClr>
                <a:srgbClr val="DC5900"/>
              </a:buClr>
              <a:buFont typeface="Wingdings" panose="05000000000000000000" pitchFamily="2" charset="2"/>
              <a:buNone/>
              <a:defRPr/>
            </a:pPr>
            <a:r>
              <a:rPr lang="zh-TW" altLang="en-US"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            休息日。</a:t>
            </a:r>
            <a:endParaRPr lang="en-US" altLang="zh-TW"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ts val="2700"/>
              </a:lnSpc>
              <a:buClr>
                <a:srgbClr val="DC5900"/>
              </a:buClr>
              <a:buFont typeface="Wingdings" panose="05000000000000000000" pitchFamily="2" charset="2"/>
              <a:buNone/>
              <a:defRPr/>
            </a:pPr>
            <a:r>
              <a:rPr lang="zh-TW" altLang="en-US"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小時線上平臺</a:t>
            </a:r>
            <a:r>
              <a:rPr lang="zh-TW" altLang="en-US"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：連結專業機構線上平臺或</a:t>
            </a:r>
            <a:r>
              <a:rPr lang="zh-TW" altLang="en-US" sz="2400" dirty="0">
                <a:solidFill>
                  <a:srgbClr val="000508"/>
                </a:solidFill>
                <a:latin typeface="Times New Roman" panose="02020603050405020304" pitchFamily="18" charset="0"/>
                <a:ea typeface="標楷體" panose="03000509000000000000" pitchFamily="65" charset="-120"/>
                <a:cs typeface="Times New Roman" panose="02020603050405020304" pitchFamily="18" charset="0"/>
              </a:rPr>
              <a:t>掃描</a:t>
            </a:r>
            <a:r>
              <a:rPr lang="en-US" altLang="zh-TW" sz="2400" dirty="0">
                <a:solidFill>
                  <a:srgbClr val="000508"/>
                </a:solidFill>
                <a:latin typeface="Times New Roman" panose="02020603050405020304" pitchFamily="18" charset="0"/>
                <a:ea typeface="標楷體" panose="03000509000000000000" pitchFamily="65" charset="-120"/>
                <a:cs typeface="Times New Roman" panose="02020603050405020304" pitchFamily="18" charset="0"/>
              </a:rPr>
              <a:t>QR-</a:t>
            </a:r>
            <a:r>
              <a:rPr lang="zh-TW" altLang="en-US" sz="2400" dirty="0">
                <a:solidFill>
                  <a:srgbClr val="000508"/>
                </a:solidFill>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400" dirty="0">
              <a:solidFill>
                <a:srgbClr val="000508"/>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ts val="2700"/>
              </a:lnSpc>
              <a:buClr>
                <a:srgbClr val="DC5900"/>
              </a:buClr>
              <a:buFont typeface="Wingdings" panose="05000000000000000000" pitchFamily="2" charset="2"/>
              <a:buNone/>
              <a:defRPr/>
            </a:pPr>
            <a:r>
              <a:rPr lang="zh-TW" altLang="en-US" sz="2400" dirty="0">
                <a:solidFill>
                  <a:srgbClr val="000508"/>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solidFill>
                  <a:srgbClr val="000508"/>
                </a:solidFill>
                <a:latin typeface="Times New Roman" panose="02020603050405020304" pitchFamily="18" charset="0"/>
                <a:ea typeface="標楷體" panose="03000509000000000000" pitchFamily="65" charset="-120"/>
                <a:cs typeface="Times New Roman" panose="02020603050405020304" pitchFamily="18" charset="0"/>
              </a:rPr>
              <a:t>CODE</a:t>
            </a:r>
            <a:r>
              <a:rPr lang="zh-TW" altLang="en-US"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預約（</a:t>
            </a:r>
            <a:r>
              <a:rPr lang="en-US" altLang="zh-TW" sz="2400" b="1" u="sng" dirty="0">
                <a:solidFill>
                  <a:srgbClr val="CC6600"/>
                </a:solidFill>
                <a:ea typeface="標楷體" panose="03000509000000000000" pitchFamily="65" charset="-120"/>
                <a:cs typeface="Times New Roman" panose="02020603050405020304" pitchFamily="18" charset="0"/>
              </a:rPr>
              <a:t>https://forms.gle/U3JPfkTSwUuszger9</a:t>
            </a:r>
            <a:r>
              <a:rPr lang="en-US" altLang="zh-TW"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ts val="2700"/>
              </a:lnSpc>
              <a:buClr>
                <a:srgbClr val="DC5900"/>
              </a:buClr>
              <a:buFont typeface="Wingdings" panose="05000000000000000000" pitchFamily="2" charset="2"/>
              <a:buNone/>
              <a:defRPr/>
            </a:pPr>
            <a:r>
              <a:rPr lang="zh-TW" altLang="en-US"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電子郵件</a:t>
            </a:r>
            <a:r>
              <a:rPr lang="zh-TW" altLang="en-US"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ts val="2700"/>
              </a:lnSpc>
              <a:buClr>
                <a:srgbClr val="DC5900"/>
              </a:buClr>
              <a:buFont typeface="Wingdings" panose="05000000000000000000" pitchFamily="2" charset="2"/>
              <a:buNone/>
              <a:defRPr/>
            </a:pPr>
            <a:r>
              <a:rPr lang="zh-TW" altLang="en-US"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            將需求寄送至</a:t>
            </a:r>
            <a:r>
              <a:rPr lang="en-US" altLang="zh-TW" sz="2400" b="1" u="sng" dirty="0">
                <a:solidFill>
                  <a:srgbClr val="CC6600"/>
                </a:solidFill>
                <a:ea typeface="標楷體" panose="03000509000000000000" pitchFamily="65" charset="-120"/>
                <a:cs typeface="Times New Roman" panose="02020603050405020304" pitchFamily="18" charset="0"/>
                <a:hlinkClick r:id="rId2"/>
              </a:rPr>
              <a:t>sulisten13@gmail.com </a:t>
            </a:r>
            <a:r>
              <a:rPr lang="zh-TW" altLang="en-US" sz="2400" b="1" dirty="0">
                <a:solidFill>
                  <a:srgbClr val="000508"/>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b="1" dirty="0">
              <a:solidFill>
                <a:srgbClr val="000508"/>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ts val="2700"/>
              </a:lnSpc>
              <a:buClr>
                <a:srgbClr val="DC5900"/>
              </a:buClr>
              <a:buFont typeface="Wingdings" panose="05000000000000000000" pitchFamily="2" charset="2"/>
              <a:buNone/>
              <a:defRPr/>
            </a:pPr>
            <a:r>
              <a:rPr lang="zh-TW" altLang="en-US"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a:solidFill>
                  <a:srgbClr val="001D32"/>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0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所有諮詢服務均受隱私權保密政策保護</a:t>
            </a:r>
            <a:r>
              <a:rPr lang="en-US" altLang="zh-TW"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p>
        </p:txBody>
      </p:sp>
      <p:pic>
        <p:nvPicPr>
          <p:cNvPr id="14340" name="圖片 2">
            <a:extLst>
              <a:ext uri="{FF2B5EF4-FFF2-40B4-BE49-F238E27FC236}">
                <a16:creationId xmlns:a16="http://schemas.microsoft.com/office/drawing/2014/main" id="{66FEB3CB-2A76-46A7-887A-FD939907C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75" y="3309938"/>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圖片 4">
            <a:extLst>
              <a:ext uri="{FF2B5EF4-FFF2-40B4-BE49-F238E27FC236}">
                <a16:creationId xmlns:a16="http://schemas.microsoft.com/office/drawing/2014/main" id="{D1BB1D37-A69F-4533-B7F1-8BF67074EF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175" y="448310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圖片 10">
            <a:extLst>
              <a:ext uri="{FF2B5EF4-FFF2-40B4-BE49-F238E27FC236}">
                <a16:creationId xmlns:a16="http://schemas.microsoft.com/office/drawing/2014/main" id="{5DAB21E3-FAC9-4154-B425-EDEF922BDD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75" y="542290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圖片 2">
            <a:extLst>
              <a:ext uri="{FF2B5EF4-FFF2-40B4-BE49-F238E27FC236}">
                <a16:creationId xmlns:a16="http://schemas.microsoft.com/office/drawing/2014/main" id="{6389557B-CD19-4751-B6C3-2FB388326D58}"/>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451725" y="5364163"/>
            <a:ext cx="10080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圖片 2">
            <a:extLst>
              <a:ext uri="{FF2B5EF4-FFF2-40B4-BE49-F238E27FC236}">
                <a16:creationId xmlns:a16="http://schemas.microsoft.com/office/drawing/2014/main" id="{A270AF1D-A58B-4A63-B8CC-8428A279E2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2175" y="2074863"/>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88EB3D4D-3C1C-4080-B60F-3B80218E5BEE}"/>
              </a:ext>
            </a:extLst>
          </p:cNvPr>
          <p:cNvSpPr txBox="1">
            <a:spLocks noChangeArrowheads="1"/>
          </p:cNvSpPr>
          <p:nvPr/>
        </p:nvSpPr>
        <p:spPr bwMode="auto">
          <a:xfrm>
            <a:off x="293688" y="1844675"/>
            <a:ext cx="8612187"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5000"/>
              <a:buFont typeface="Wingdings" panose="05000000000000000000" pitchFamily="2" charset="2"/>
              <a:buChar char="v"/>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hlink"/>
              </a:buClr>
              <a:buSzPct val="85000"/>
              <a:buFont typeface="Wingdings" panose="05000000000000000000" pitchFamily="2" charset="2"/>
              <a:buChar char="v"/>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9pPr>
          </a:lstStyle>
          <a:p>
            <a:pPr algn="just" eaLnBrk="1" hangingPunct="1">
              <a:lnSpc>
                <a:spcPts val="2700"/>
              </a:lnSpc>
              <a:spcBef>
                <a:spcPts val="25"/>
              </a:spcBef>
              <a:buClr>
                <a:srgbClr val="DC5900"/>
              </a:buClr>
              <a:buFont typeface="Wingdings" panose="05000000000000000000" pitchFamily="2" charset="2"/>
              <a:buNone/>
            </a:pPr>
            <a:r>
              <a:rPr lang="zh-TW" altLang="en-US" sz="240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組織求助服務內容：</a:t>
            </a:r>
            <a:endParaRPr lang="en-US" altLang="zh-TW" sz="2400" b="1">
              <a:solidFill>
                <a:srgbClr val="001D32"/>
              </a:solidFill>
              <a:latin typeface="Times New Roman" panose="02020603050405020304" pitchFamily="18" charset="0"/>
              <a:ea typeface="標楷體" panose="03000509000000000000" pitchFamily="65" charset="-120"/>
              <a:cs typeface="Times New Roman" panose="02020603050405020304" pitchFamily="18" charset="0"/>
            </a:endParaRPr>
          </a:p>
          <a:p>
            <a:pPr algn="just" eaLnBrk="1" hangingPunct="1">
              <a:lnSpc>
                <a:spcPts val="2700"/>
              </a:lnSpc>
              <a:spcBef>
                <a:spcPts val="25"/>
              </a:spcBef>
              <a:buClr>
                <a:srgbClr val="DC5900"/>
              </a:buClr>
              <a:buFont typeface="Wingdings" panose="05000000000000000000" pitchFamily="2" charset="2"/>
              <a:buNone/>
            </a:pPr>
            <a:r>
              <a:rPr lang="zh-TW" altLang="en-US" sz="240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b="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專家入場諮詢</a:t>
            </a:r>
            <a:r>
              <a:rPr lang="zh-TW" altLang="en-US" sz="240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針對機關學校內同仁工作面、組織面、</a:t>
            </a:r>
            <a:endParaRPr lang="en-US" altLang="zh-TW" sz="2400">
              <a:solidFill>
                <a:srgbClr val="001D32"/>
              </a:solidFill>
              <a:latin typeface="Times New Roman" panose="02020603050405020304" pitchFamily="18" charset="0"/>
              <a:ea typeface="標楷體" panose="03000509000000000000" pitchFamily="65" charset="-120"/>
              <a:cs typeface="Times New Roman" panose="02020603050405020304" pitchFamily="18" charset="0"/>
            </a:endParaRPr>
          </a:p>
          <a:p>
            <a:pPr algn="just" eaLnBrk="1" hangingPunct="1">
              <a:lnSpc>
                <a:spcPts val="2700"/>
              </a:lnSpc>
              <a:spcBef>
                <a:spcPts val="25"/>
              </a:spcBef>
              <a:buClr>
                <a:srgbClr val="DC5900"/>
              </a:buClr>
              <a:buFont typeface="Wingdings" panose="05000000000000000000" pitchFamily="2" charset="2"/>
              <a:buNone/>
            </a:pPr>
            <a:r>
              <a:rPr lang="zh-TW" altLang="en-US" sz="240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          管理面之諮詢服務。</a:t>
            </a:r>
            <a:endParaRPr lang="en-US" altLang="zh-TW" sz="2400">
              <a:solidFill>
                <a:srgbClr val="001D32"/>
              </a:solidFill>
              <a:latin typeface="Times New Roman" panose="02020603050405020304" pitchFamily="18" charset="0"/>
              <a:ea typeface="標楷體" panose="03000509000000000000" pitchFamily="65" charset="-120"/>
              <a:cs typeface="Times New Roman" panose="02020603050405020304" pitchFamily="18" charset="0"/>
            </a:endParaRPr>
          </a:p>
          <a:p>
            <a:pPr algn="just" eaLnBrk="1" hangingPunct="1">
              <a:lnSpc>
                <a:spcPts val="2700"/>
              </a:lnSpc>
              <a:spcBef>
                <a:spcPts val="25"/>
              </a:spcBef>
              <a:buClr>
                <a:srgbClr val="DC5900"/>
              </a:buClr>
              <a:buFont typeface="Wingdings" panose="05000000000000000000" pitchFamily="2" charset="2"/>
              <a:buNone/>
            </a:pPr>
            <a:r>
              <a:rPr lang="zh-TW" altLang="en-US" sz="240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b="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機關危機事件團體諮詢</a:t>
            </a:r>
            <a:r>
              <a:rPr lang="zh-TW" altLang="en-US" sz="240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包含員工自殺（傷）、殺（傷）</a:t>
            </a:r>
            <a:endParaRPr lang="en-US" altLang="zh-TW" sz="2400">
              <a:solidFill>
                <a:srgbClr val="001D32"/>
              </a:solidFill>
              <a:latin typeface="Times New Roman" panose="02020603050405020304" pitchFamily="18" charset="0"/>
              <a:ea typeface="標楷體" panose="03000509000000000000" pitchFamily="65" charset="-120"/>
              <a:cs typeface="Times New Roman" panose="02020603050405020304" pitchFamily="18" charset="0"/>
            </a:endParaRPr>
          </a:p>
          <a:p>
            <a:pPr algn="just" eaLnBrk="1" hangingPunct="1">
              <a:lnSpc>
                <a:spcPts val="2700"/>
              </a:lnSpc>
              <a:spcBef>
                <a:spcPts val="25"/>
              </a:spcBef>
              <a:buClr>
                <a:srgbClr val="DC5900"/>
              </a:buClr>
              <a:buFont typeface="Wingdings" panose="05000000000000000000" pitchFamily="2" charset="2"/>
              <a:buNone/>
            </a:pPr>
            <a:r>
              <a:rPr lang="zh-TW" altLang="en-US" sz="240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          人或其他嚴重影響機關工作士氣事件之處遇。</a:t>
            </a:r>
            <a:endParaRPr lang="en-US" altLang="zh-TW" sz="2400">
              <a:solidFill>
                <a:srgbClr val="001D32"/>
              </a:solidFill>
              <a:latin typeface="Times New Roman" panose="02020603050405020304" pitchFamily="18" charset="0"/>
              <a:ea typeface="標楷體" panose="03000509000000000000" pitchFamily="65" charset="-120"/>
              <a:cs typeface="Times New Roman" panose="02020603050405020304" pitchFamily="18" charset="0"/>
            </a:endParaRPr>
          </a:p>
          <a:p>
            <a:pPr algn="just" eaLnBrk="1" hangingPunct="1">
              <a:lnSpc>
                <a:spcPts val="2700"/>
              </a:lnSpc>
              <a:spcBef>
                <a:spcPts val="25"/>
              </a:spcBef>
              <a:buClr>
                <a:srgbClr val="DC5900"/>
              </a:buClr>
              <a:buFont typeface="Wingdings" panose="05000000000000000000" pitchFamily="2" charset="2"/>
              <a:buNone/>
            </a:pPr>
            <a:endParaRPr lang="en-US" altLang="zh-TW" sz="2400">
              <a:solidFill>
                <a:srgbClr val="001D32"/>
              </a:solidFill>
              <a:latin typeface="Times New Roman" panose="02020603050405020304" pitchFamily="18" charset="0"/>
              <a:ea typeface="標楷體" panose="03000509000000000000" pitchFamily="65" charset="-120"/>
              <a:cs typeface="Times New Roman" panose="02020603050405020304" pitchFamily="18" charset="0"/>
            </a:endParaRPr>
          </a:p>
          <a:p>
            <a:pPr algn="just" eaLnBrk="1" hangingPunct="1">
              <a:lnSpc>
                <a:spcPts val="2700"/>
              </a:lnSpc>
              <a:spcBef>
                <a:spcPts val="25"/>
              </a:spcBef>
              <a:buClr>
                <a:srgbClr val="DC5900"/>
              </a:buClr>
              <a:buFont typeface="Wingdings" panose="05000000000000000000" pitchFamily="2" charset="2"/>
              <a:buNone/>
            </a:pPr>
            <a:r>
              <a:rPr lang="zh-TW" altLang="en-US" sz="240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申請方式：</a:t>
            </a:r>
            <a:endParaRPr lang="en-US" altLang="zh-TW" sz="2400" b="1">
              <a:solidFill>
                <a:srgbClr val="001D32"/>
              </a:solidFill>
              <a:latin typeface="Times New Roman" panose="02020603050405020304" pitchFamily="18" charset="0"/>
              <a:ea typeface="標楷體" panose="03000509000000000000" pitchFamily="65" charset="-120"/>
              <a:cs typeface="Times New Roman" panose="02020603050405020304" pitchFamily="18" charset="0"/>
            </a:endParaRPr>
          </a:p>
          <a:p>
            <a:pPr algn="just" eaLnBrk="1" hangingPunct="1">
              <a:lnSpc>
                <a:spcPts val="2700"/>
              </a:lnSpc>
              <a:spcBef>
                <a:spcPts val="25"/>
              </a:spcBef>
              <a:buClr>
                <a:srgbClr val="DC5900"/>
              </a:buClr>
              <a:buFont typeface="Wingdings" panose="05000000000000000000" pitchFamily="2" charset="2"/>
              <a:buNone/>
            </a:pPr>
            <a:r>
              <a:rPr lang="zh-TW" altLang="en-US" sz="2400" b="1">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請連結本府員工協助方案網站，下載表件</a:t>
            </a:r>
            <a:r>
              <a:rPr lang="zh-TW" altLang="en-US" sz="2400">
                <a:solidFill>
                  <a:srgbClr val="001D32"/>
                </a:solidFill>
                <a:ea typeface="標楷體" panose="03000509000000000000" pitchFamily="65" charset="-120"/>
                <a:cs typeface="Times New Roman" panose="02020603050405020304" pitchFamily="18" charset="0"/>
              </a:rPr>
              <a:t>填寫</a:t>
            </a:r>
            <a:r>
              <a:rPr lang="en-US" altLang="zh-TW" sz="2400">
                <a:solidFill>
                  <a:srgbClr val="001D32"/>
                </a:solidFill>
                <a:ea typeface="標楷體" panose="03000509000000000000" pitchFamily="65" charset="-120"/>
                <a:cs typeface="Times New Roman" panose="02020603050405020304" pitchFamily="18" charset="0"/>
              </a:rPr>
              <a:t>(</a:t>
            </a:r>
            <a:r>
              <a:rPr lang="en-US" altLang="zh-TW" sz="2400" b="1" u="sng">
                <a:solidFill>
                  <a:srgbClr val="CC6600"/>
                </a:solidFill>
                <a:ea typeface="標楷體" panose="03000509000000000000" pitchFamily="65" charset="-120"/>
                <a:cs typeface="Times New Roman" panose="02020603050405020304" pitchFamily="18" charset="0"/>
                <a:hlinkClick r:id="rId2"/>
              </a:rPr>
              <a:t>https://www.taichung.gov.tw/1191417/1191435/1482860</a:t>
            </a:r>
            <a:r>
              <a:rPr lang="en-US" altLang="zh-TW" sz="2400" b="1" u="sng">
                <a:solidFill>
                  <a:srgbClr val="CC6600"/>
                </a:solidFill>
                <a:ea typeface="標楷體" panose="03000509000000000000" pitchFamily="65" charset="-120"/>
                <a:cs typeface="Times New Roman" panose="02020603050405020304" pitchFamily="18" charset="0"/>
                <a:hlinkClick r:id="rId3"/>
              </a:rPr>
              <a:t>/</a:t>
            </a:r>
            <a:r>
              <a:rPr lang="en-US" altLang="zh-TW" sz="2400">
                <a:solidFill>
                  <a:srgbClr val="001D32"/>
                </a:solidFill>
                <a:ea typeface="標楷體" panose="03000509000000000000" pitchFamily="65" charset="-120"/>
                <a:cs typeface="Times New Roman" panose="02020603050405020304" pitchFamily="18" charset="0"/>
              </a:rPr>
              <a:t>)</a:t>
            </a:r>
          </a:p>
          <a:p>
            <a:pPr eaLnBrk="1" hangingPunct="1">
              <a:lnSpc>
                <a:spcPts val="2700"/>
              </a:lnSpc>
              <a:spcBef>
                <a:spcPts val="25"/>
              </a:spcBef>
              <a:buClr>
                <a:srgbClr val="DC5900"/>
              </a:buClr>
              <a:buFont typeface="Wingdings" panose="05000000000000000000" pitchFamily="2" charset="2"/>
              <a:buNone/>
            </a:pPr>
            <a:r>
              <a:rPr lang="zh-TW" altLang="en-US" sz="2400">
                <a:solidFill>
                  <a:srgbClr val="001D32"/>
                </a:solidFill>
                <a:ea typeface="標楷體" panose="03000509000000000000" pitchFamily="65" charset="-120"/>
                <a:cs typeface="Times New Roman" panose="02020603050405020304" pitchFamily="18" charset="0"/>
              </a:rPr>
              <a:t>    ，並將表件以電子郵件寄送至人事處聯絡窗口信箱</a:t>
            </a:r>
            <a:r>
              <a:rPr lang="en-US" altLang="zh-TW" sz="2400">
                <a:solidFill>
                  <a:srgbClr val="001D32"/>
                </a:solidFill>
                <a:ea typeface="標楷體" panose="03000509000000000000" pitchFamily="65" charset="-120"/>
                <a:cs typeface="Times New Roman" panose="02020603050405020304" pitchFamily="18" charset="0"/>
              </a:rPr>
              <a:t>(</a:t>
            </a:r>
            <a:r>
              <a:rPr lang="en-US" altLang="zh-TW" sz="2400" b="1" u="sng">
                <a:solidFill>
                  <a:srgbClr val="CC6600"/>
                </a:solidFill>
                <a:ea typeface="標楷體" panose="03000509000000000000" pitchFamily="65" charset="-120"/>
                <a:cs typeface="Times New Roman" panose="02020603050405020304" pitchFamily="18" charset="0"/>
                <a:hlinkClick r:id="rId4"/>
              </a:rPr>
              <a:t>compensation110doptc@gmail.com</a:t>
            </a:r>
            <a:r>
              <a:rPr lang="en-US" altLang="zh-TW" sz="2400">
                <a:solidFill>
                  <a:srgbClr val="001D32"/>
                </a:solidFill>
                <a:ea typeface="標楷體" panose="03000509000000000000" pitchFamily="65" charset="-120"/>
                <a:cs typeface="Times New Roman" panose="02020603050405020304" pitchFamily="18" charset="0"/>
              </a:rPr>
              <a:t>)</a:t>
            </a:r>
            <a:r>
              <a:rPr lang="zh-TW" altLang="en-US" sz="2400">
                <a:solidFill>
                  <a:srgbClr val="001D32"/>
                </a:solidFill>
                <a:ea typeface="標楷體" panose="03000509000000000000" pitchFamily="65" charset="-120"/>
                <a:cs typeface="Times New Roman" panose="02020603050405020304" pitchFamily="18" charset="0"/>
              </a:rPr>
              <a:t>，由人事處媒合後提供服務。</a:t>
            </a:r>
            <a:endParaRPr lang="zh-TW" altLang="en-US" sz="2400">
              <a:solidFill>
                <a:srgbClr val="001D32"/>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buClr>
                <a:srgbClr val="DC5900"/>
              </a:buClr>
              <a:buFont typeface="Wingdings" panose="05000000000000000000" pitchFamily="2" charset="2"/>
              <a:buNone/>
            </a:pPr>
            <a:endParaRPr lang="en-US" altLang="zh-TW" sz="240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363" name="Rectangle 2">
            <a:extLst>
              <a:ext uri="{FF2B5EF4-FFF2-40B4-BE49-F238E27FC236}">
                <a16:creationId xmlns:a16="http://schemas.microsoft.com/office/drawing/2014/main" id="{FA584C63-B622-440E-A9AC-0B5E45940C87}"/>
              </a:ext>
            </a:extLst>
          </p:cNvPr>
          <p:cNvSpPr txBox="1">
            <a:spLocks noChangeArrowheads="1"/>
          </p:cNvSpPr>
          <p:nvPr/>
        </p:nvSpPr>
        <p:spPr bwMode="auto">
          <a:xfrm>
            <a:off x="263525" y="414338"/>
            <a:ext cx="854075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5000"/>
              <a:buFont typeface="Wingdings" panose="05000000000000000000" pitchFamily="2" charset="2"/>
              <a:buChar char="v"/>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hlink"/>
              </a:buClr>
              <a:buSzPct val="85000"/>
              <a:buFont typeface="Wingdings" panose="05000000000000000000" pitchFamily="2" charset="2"/>
              <a:buChar char="v"/>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 typeface="Wingdings" panose="05000000000000000000" pitchFamily="2" charset="2"/>
              <a:buNone/>
            </a:pPr>
            <a:r>
              <a:rPr lang="zh-TW" altLang="en-US" sz="4000">
                <a:solidFill>
                  <a:srgbClr val="DC5900"/>
                </a:solidFill>
                <a:ea typeface="標楷體" panose="03000509000000000000" pitchFamily="65" charset="-120"/>
              </a:rPr>
              <a:t> 本府員工協助方案</a:t>
            </a:r>
            <a:endParaRPr lang="en-US" altLang="zh-TW" sz="4000">
              <a:solidFill>
                <a:srgbClr val="DC5900"/>
              </a:solidFill>
              <a:ea typeface="標楷體" panose="03000509000000000000" pitchFamily="65" charset="-120"/>
            </a:endParaRPr>
          </a:p>
          <a:p>
            <a:pPr algn="ctr" eaLnBrk="1" hangingPunct="1">
              <a:spcBef>
                <a:spcPct val="0"/>
              </a:spcBef>
              <a:buClrTx/>
              <a:buSzTx/>
              <a:buFont typeface="Wingdings" panose="05000000000000000000" pitchFamily="2" charset="2"/>
              <a:buNone/>
            </a:pPr>
            <a:r>
              <a:rPr lang="zh-TW" altLang="en-US" sz="4000">
                <a:solidFill>
                  <a:srgbClr val="DC5900"/>
                </a:solidFill>
                <a:latin typeface="Times New Roman" panose="02020603050405020304" pitchFamily="18" charset="0"/>
                <a:ea typeface="標楷體" panose="03000509000000000000" pitchFamily="65" charset="-120"/>
              </a:rPr>
              <a:t>人事（業務）單位求助服務</a:t>
            </a:r>
            <a:r>
              <a:rPr lang="zh-TW" altLang="en-US" sz="4000">
                <a:solidFill>
                  <a:srgbClr val="DC59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000">
                <a:solidFill>
                  <a:srgbClr val="DC5900"/>
                </a:solidFill>
                <a:latin typeface="Times New Roman" panose="02020603050405020304" pitchFamily="18" charset="0"/>
                <a:ea typeface="標楷體" panose="03000509000000000000" pitchFamily="65" charset="-120"/>
                <a:cs typeface="Times New Roman" panose="02020603050405020304" pitchFamily="18" charset="0"/>
              </a:rPr>
              <a:t>3/4</a:t>
            </a:r>
            <a:r>
              <a:rPr lang="zh-TW" altLang="en-US" sz="4000">
                <a:solidFill>
                  <a:srgbClr val="DC590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4000">
              <a:solidFill>
                <a:srgbClr val="DC5900"/>
              </a:solidFill>
              <a:ea typeface="標楷體" panose="03000509000000000000" pitchFamily="65" charset="-120"/>
            </a:endParaRPr>
          </a:p>
        </p:txBody>
      </p:sp>
      <p:pic>
        <p:nvPicPr>
          <p:cNvPr id="15364" name="圖片 4">
            <a:extLst>
              <a:ext uri="{FF2B5EF4-FFF2-40B4-BE49-F238E27FC236}">
                <a16:creationId xmlns:a16="http://schemas.microsoft.com/office/drawing/2014/main" id="{2F1BEFFC-AF04-488C-B87C-A865A4B4C0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38" y="2255838"/>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圖片 6">
            <a:extLst>
              <a:ext uri="{FF2B5EF4-FFF2-40B4-BE49-F238E27FC236}">
                <a16:creationId xmlns:a16="http://schemas.microsoft.com/office/drawing/2014/main" id="{9CA43882-623F-4044-96F8-FDCEBDA907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938" y="2973388"/>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9361EB4-F20B-4280-87DB-024A8FD3F5CD}"/>
              </a:ext>
            </a:extLst>
          </p:cNvPr>
          <p:cNvSpPr txBox="1">
            <a:spLocks noChangeArrowheads="1"/>
          </p:cNvSpPr>
          <p:nvPr/>
        </p:nvSpPr>
        <p:spPr bwMode="auto">
          <a:xfrm>
            <a:off x="-279400" y="560388"/>
            <a:ext cx="967105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5000"/>
              <a:buFont typeface="Wingdings" panose="05000000000000000000" pitchFamily="2" charset="2"/>
              <a:buChar char="v"/>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hlink"/>
              </a:buClr>
              <a:buSzPct val="85000"/>
              <a:buFont typeface="Wingdings" panose="05000000000000000000" pitchFamily="2" charset="2"/>
              <a:buChar char="v"/>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 typeface="Wingdings" panose="05000000000000000000" pitchFamily="2" charset="2"/>
              <a:buNone/>
            </a:pPr>
            <a:r>
              <a:rPr lang="zh-TW" altLang="en-US" sz="4000">
                <a:solidFill>
                  <a:srgbClr val="DC5900"/>
                </a:solidFill>
                <a:ea typeface="標楷體" panose="03000509000000000000" pitchFamily="65" charset="-120"/>
              </a:rPr>
              <a:t> 本府員工協助方案</a:t>
            </a:r>
            <a:endParaRPr lang="en-US" altLang="zh-TW" sz="4000">
              <a:solidFill>
                <a:srgbClr val="DC5900"/>
              </a:solidFill>
              <a:ea typeface="標楷體" panose="03000509000000000000" pitchFamily="65" charset="-120"/>
            </a:endParaRPr>
          </a:p>
          <a:p>
            <a:pPr algn="ctr" eaLnBrk="1" hangingPunct="1">
              <a:spcBef>
                <a:spcPct val="0"/>
              </a:spcBef>
              <a:buClrTx/>
              <a:buSzTx/>
              <a:buFont typeface="Wingdings" panose="05000000000000000000" pitchFamily="2" charset="2"/>
              <a:buNone/>
            </a:pPr>
            <a:r>
              <a:rPr lang="zh-TW" altLang="en-US" sz="4000">
                <a:solidFill>
                  <a:srgbClr val="DC5900"/>
                </a:solidFill>
                <a:ea typeface="標楷體" panose="03000509000000000000" pitchFamily="65" charset="-120"/>
              </a:rPr>
              <a:t>心理巡迴駐點服務</a:t>
            </a:r>
            <a:r>
              <a:rPr lang="zh-TW" altLang="en-US" sz="4000">
                <a:solidFill>
                  <a:srgbClr val="DC59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000">
                <a:solidFill>
                  <a:srgbClr val="DC5900"/>
                </a:solidFill>
                <a:latin typeface="Times New Roman" panose="02020603050405020304" pitchFamily="18" charset="0"/>
                <a:ea typeface="標楷體" panose="03000509000000000000" pitchFamily="65" charset="-120"/>
                <a:cs typeface="Times New Roman" panose="02020603050405020304" pitchFamily="18" charset="0"/>
              </a:rPr>
              <a:t>4/4</a:t>
            </a:r>
            <a:r>
              <a:rPr lang="zh-TW" altLang="en-US" sz="4000">
                <a:solidFill>
                  <a:srgbClr val="DC590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4000">
              <a:solidFill>
                <a:srgbClr val="DC59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4579" name="Rectangle 3">
            <a:extLst>
              <a:ext uri="{FF2B5EF4-FFF2-40B4-BE49-F238E27FC236}">
                <a16:creationId xmlns:a16="http://schemas.microsoft.com/office/drawing/2014/main" id="{1432A3C2-0F1D-4FBE-95C1-E95243F2810B}"/>
              </a:ext>
            </a:extLst>
          </p:cNvPr>
          <p:cNvSpPr txBox="1">
            <a:spLocks noChangeArrowheads="1"/>
          </p:cNvSpPr>
          <p:nvPr/>
        </p:nvSpPr>
        <p:spPr bwMode="auto">
          <a:xfrm>
            <a:off x="120650" y="2011363"/>
            <a:ext cx="6172200" cy="4192587"/>
          </a:xfrm>
          <a:prstGeom prst="rect">
            <a:avLst/>
          </a:prstGeom>
          <a:noFill/>
          <a:ln>
            <a:noFill/>
          </a:ln>
          <a:effectLst/>
        </p:spPr>
        <p:txBody>
          <a:bodyPr/>
          <a:lstStyle>
            <a:lvl1pPr marL="342900" indent="-342900">
              <a:spcBef>
                <a:spcPct val="20000"/>
              </a:spcBef>
              <a:buClr>
                <a:schemeClr val="hlink"/>
              </a:buClr>
              <a:buSzPct val="75000"/>
              <a:buFont typeface="Wingdings" panose="05000000000000000000" pitchFamily="2" charset="2"/>
              <a:buChar char="v"/>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hlink"/>
              </a:buClr>
              <a:buSzPct val="85000"/>
              <a:buFont typeface="Wingdings" panose="05000000000000000000" pitchFamily="2" charset="2"/>
              <a:buChar char="v"/>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9pPr>
          </a:lstStyle>
          <a:p>
            <a:pPr algn="just" eaLnBrk="1" hangingPunct="1">
              <a:buClr>
                <a:srgbClr val="DC5900"/>
              </a:buClr>
              <a:buFont typeface="Wingdings" panose="05000000000000000000" pitchFamily="2" charset="2"/>
              <a:buNone/>
              <a:defRPr/>
            </a:pPr>
            <a:r>
              <a:rPr lang="zh-TW" altLang="en-US"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主題：</a:t>
            </a:r>
            <a:endParaRPr lang="en-US" altLang="zh-TW" sz="2400" b="1"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endParaRPr>
          </a:p>
          <a:p>
            <a:pPr algn="just" eaLnBrk="1" hangingPunct="1">
              <a:buClr>
                <a:srgbClr val="DC5900"/>
              </a:buClr>
              <a:buFont typeface="Wingdings" panose="05000000000000000000" pitchFamily="2" charset="2"/>
              <a:buNone/>
              <a:defRPr/>
            </a:pPr>
            <a:r>
              <a:rPr lang="zh-TW" altLang="en-US"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    包含</a:t>
            </a: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「如果情緒是隻貓，你能不能好好照顧牠？」、「編出你我的美好日常」、「紓壓曼陀羅彩繪與創作」、「凝結美好：結晶之花心流體驗」及「回憶的氣味：從香氣療癒內在經驗」。</a:t>
            </a:r>
            <a:endParaRPr lang="en-US" altLang="zh-TW"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endParaRPr>
          </a:p>
          <a:p>
            <a:pPr algn="just" eaLnBrk="1" hangingPunct="1">
              <a:lnSpc>
                <a:spcPts val="1200"/>
              </a:lnSpc>
              <a:spcBef>
                <a:spcPts val="0"/>
              </a:spcBef>
              <a:buClr>
                <a:srgbClr val="DC5900"/>
              </a:buClr>
              <a:buFont typeface="Wingdings" panose="05000000000000000000" pitchFamily="2" charset="2"/>
              <a:buNone/>
              <a:defRPr/>
            </a:pPr>
            <a:endParaRPr lang="en-US" altLang="zh-TW"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eaLnBrk="1" hangingPunct="1">
              <a:buClr>
                <a:srgbClr val="DC5900"/>
              </a:buClr>
              <a:buFont typeface="Wingdings" panose="05000000000000000000" pitchFamily="2" charset="2"/>
              <a:buNone/>
              <a:defRPr/>
            </a:pPr>
            <a:r>
              <a:rPr lang="zh-TW" altLang="en-US"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申請方式：</a:t>
            </a:r>
            <a:endParaRPr lang="en-US" altLang="zh-TW" sz="2400" b="1"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eaLnBrk="1" hangingPunct="1">
              <a:buClr>
                <a:srgbClr val="DC5900"/>
              </a:buClr>
              <a:buFont typeface="Wingdings" panose="05000000000000000000" pitchFamily="2" charset="2"/>
              <a:buNone/>
              <a:defRPr/>
            </a:pPr>
            <a:r>
              <a:rPr lang="zh-TW" altLang="en-US"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同仁</a:t>
            </a:r>
            <a:r>
              <a:rPr lang="zh-TW" altLang="en-US"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視需求自行上網申請，並由人事處評</a:t>
            </a:r>
            <a:endParaRPr lang="en-US" altLang="zh-TW"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eaLnBrk="1" hangingPunct="1">
              <a:buClr>
                <a:srgbClr val="DC5900"/>
              </a:buClr>
              <a:buFont typeface="Wingdings" panose="05000000000000000000" pitchFamily="2" charset="2"/>
              <a:buNone/>
              <a:defRPr/>
            </a:pPr>
            <a:r>
              <a:rPr lang="zh-TW" altLang="en-US"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     估後辦理媒合作業。</a:t>
            </a:r>
            <a:endParaRPr lang="en-US" altLang="zh-TW"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eaLnBrk="1" hangingPunct="1">
              <a:buClr>
                <a:srgbClr val="DC5900"/>
              </a:buClr>
              <a:buFont typeface="Wingdings" panose="05000000000000000000" pitchFamily="2" charset="2"/>
              <a:buNone/>
              <a:defRPr/>
            </a:pPr>
            <a:r>
              <a:rPr lang="en-US" altLang="zh-TW"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u="sng" dirty="0">
                <a:solidFill>
                  <a:srgbClr val="CC6600"/>
                </a:solidFill>
                <a:ea typeface="標楷體" panose="03000509000000000000" pitchFamily="65" charset="-120"/>
                <a:cs typeface="Times New Roman" panose="02020603050405020304" pitchFamily="18" charset="0"/>
                <a:hlinkClick r:id="rId2"/>
              </a:rPr>
              <a:t>https://forms.gle/rLw49Y2rC8W66Xm66</a:t>
            </a:r>
            <a:r>
              <a:rPr lang="en-US" altLang="zh-TW"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hlinkClick r:id="rId2"/>
              </a:rPr>
              <a:t>) </a:t>
            </a:r>
            <a:endParaRPr lang="en-US" altLang="zh-TW" sz="2400" dirty="0">
              <a:solidFill>
                <a:srgbClr val="001D32"/>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6388" name="圖片 4">
            <a:extLst>
              <a:ext uri="{FF2B5EF4-FFF2-40B4-BE49-F238E27FC236}">
                <a16:creationId xmlns:a16="http://schemas.microsoft.com/office/drawing/2014/main" id="{97C10DCB-887B-4525-BE66-5ECA88017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094288"/>
            <a:ext cx="112712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圖片 5">
            <a:extLst>
              <a:ext uri="{FF2B5EF4-FFF2-40B4-BE49-F238E27FC236}">
                <a16:creationId xmlns:a16="http://schemas.microsoft.com/office/drawing/2014/main" id="{A790763A-AD97-442F-B5DD-4F3FD7BA74E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667625" y="2025650"/>
            <a:ext cx="107950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圖片 7">
            <a:extLst>
              <a:ext uri="{FF2B5EF4-FFF2-40B4-BE49-F238E27FC236}">
                <a16:creationId xmlns:a16="http://schemas.microsoft.com/office/drawing/2014/main" id="{1E988BF0-DD4D-4587-A56A-92DE4E8FB9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6513" y="3321050"/>
            <a:ext cx="1201737"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圖片 9">
            <a:extLst>
              <a:ext uri="{FF2B5EF4-FFF2-40B4-BE49-F238E27FC236}">
                <a16:creationId xmlns:a16="http://schemas.microsoft.com/office/drawing/2014/main" id="{B45BEDD2-1AA9-4FFA-AE8A-D0DCE16F931C}"/>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t="3600"/>
          <a:stretch>
            <a:fillRect/>
          </a:stretch>
        </p:blipFill>
        <p:spPr bwMode="auto">
          <a:xfrm>
            <a:off x="7667625" y="3357563"/>
            <a:ext cx="11271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圖片 11">
            <a:extLst>
              <a:ext uri="{FF2B5EF4-FFF2-40B4-BE49-F238E27FC236}">
                <a16:creationId xmlns:a16="http://schemas.microsoft.com/office/drawing/2014/main" id="{DB506A21-E700-48D4-A13C-9069D029F978}"/>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t="7689"/>
          <a:stretch>
            <a:fillRect/>
          </a:stretch>
        </p:blipFill>
        <p:spPr bwMode="auto">
          <a:xfrm>
            <a:off x="6386513" y="2027238"/>
            <a:ext cx="113030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9E1BA76-9FBF-449E-AC0F-778E857C5FAE}"/>
              </a:ext>
            </a:extLst>
          </p:cNvPr>
          <p:cNvSpPr>
            <a:spLocks noGrp="1" noRot="1" noChangeArrowheads="1"/>
          </p:cNvSpPr>
          <p:nvPr>
            <p:ph type="title" idx="4294967295"/>
          </p:nvPr>
        </p:nvSpPr>
        <p:spPr/>
        <p:txBody>
          <a:bodyPr/>
          <a:lstStyle/>
          <a:p>
            <a:pPr eaLnBrk="1" hangingPunct="1">
              <a:defRPr/>
            </a:pPr>
            <a:r>
              <a:rPr lang="en-US" altLang="zh-TW" sz="36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114</a:t>
            </a:r>
            <a:r>
              <a:rPr lang="zh-TW" altLang="en-US" sz="36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年特約醫院</a:t>
            </a:r>
            <a:endParaRPr lang="zh-TW" altLang="zh-TW" sz="36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17411" name="Rectangle 3">
            <a:extLst>
              <a:ext uri="{FF2B5EF4-FFF2-40B4-BE49-F238E27FC236}">
                <a16:creationId xmlns:a16="http://schemas.microsoft.com/office/drawing/2014/main" id="{58B6453E-FF5E-44F4-A4DF-BDF6E57E7497}"/>
              </a:ext>
            </a:extLst>
          </p:cNvPr>
          <p:cNvSpPr>
            <a:spLocks noGrp="1" noRot="1" noChangeArrowheads="1"/>
          </p:cNvSpPr>
          <p:nvPr>
            <p:ph type="body" idx="4294967295"/>
          </p:nvPr>
        </p:nvSpPr>
        <p:spPr>
          <a:xfrm>
            <a:off x="301625" y="1844675"/>
            <a:ext cx="8540750" cy="3906838"/>
          </a:xfrm>
        </p:spPr>
        <p:txBody>
          <a:bodyPr/>
          <a:lstStyle/>
          <a:p>
            <a:pPr eaLnBrk="1" hangingPunct="1"/>
            <a:r>
              <a:rPr lang="zh-TW" altLang="en-US" sz="3000">
                <a:solidFill>
                  <a:srgbClr val="002060"/>
                </a:solidFill>
                <a:latin typeface="標楷體" panose="03000509000000000000" pitchFamily="65" charset="-120"/>
                <a:ea typeface="標楷體" panose="03000509000000000000" pitchFamily="65" charset="-120"/>
              </a:rPr>
              <a:t>為照顧員工身心健康，本府</a:t>
            </a:r>
            <a:r>
              <a:rPr lang="en-US" altLang="zh-TW" sz="3000">
                <a:solidFill>
                  <a:srgbClr val="002060"/>
                </a:solidFill>
                <a:latin typeface="標楷體" panose="03000509000000000000" pitchFamily="65" charset="-120"/>
                <a:ea typeface="標楷體" panose="03000509000000000000" pitchFamily="65" charset="-120"/>
              </a:rPr>
              <a:t>114</a:t>
            </a:r>
            <a:r>
              <a:rPr lang="zh-TW" altLang="en-US" sz="3000">
                <a:solidFill>
                  <a:srgbClr val="002060"/>
                </a:solidFill>
                <a:latin typeface="標楷體" panose="03000509000000000000" pitchFamily="65" charset="-120"/>
                <a:ea typeface="標楷體" panose="03000509000000000000" pitchFamily="65" charset="-120"/>
              </a:rPr>
              <a:t>年度計與本市</a:t>
            </a:r>
            <a:r>
              <a:rPr lang="en-US" altLang="zh-TW" sz="3000">
                <a:solidFill>
                  <a:srgbClr val="002060"/>
                </a:solidFill>
                <a:latin typeface="標楷體" panose="03000509000000000000" pitchFamily="65" charset="-120"/>
                <a:ea typeface="標楷體" panose="03000509000000000000" pitchFamily="65" charset="-120"/>
              </a:rPr>
              <a:t>50</a:t>
            </a:r>
            <a:r>
              <a:rPr lang="zh-TW" altLang="en-US" sz="3000">
                <a:solidFill>
                  <a:srgbClr val="002060"/>
                </a:solidFill>
                <a:latin typeface="標楷體" panose="03000509000000000000" pitchFamily="65" charset="-120"/>
                <a:ea typeface="標楷體" panose="03000509000000000000" pitchFamily="65" charset="-120"/>
              </a:rPr>
              <a:t>家醫院簽訂特約醫院合約。</a:t>
            </a:r>
            <a:endParaRPr lang="en-US" altLang="zh-TW" sz="3000">
              <a:solidFill>
                <a:srgbClr val="002060"/>
              </a:solidFill>
              <a:latin typeface="標楷體" panose="03000509000000000000" pitchFamily="65" charset="-120"/>
              <a:ea typeface="標楷體" panose="03000509000000000000" pitchFamily="65" charset="-120"/>
            </a:endParaRPr>
          </a:p>
          <a:p>
            <a:pPr eaLnBrk="1" hangingPunct="1"/>
            <a:r>
              <a:rPr lang="zh-TW" altLang="en-US" sz="3000">
                <a:solidFill>
                  <a:srgbClr val="002060"/>
                </a:solidFill>
                <a:latin typeface="標楷體" panose="03000509000000000000" pitchFamily="65" charset="-120"/>
                <a:ea typeface="標楷體" panose="03000509000000000000" pitchFamily="65" charset="-120"/>
              </a:rPr>
              <a:t>相關診療服務優惠內容摘要及身分證明書，請至本府人事處全球資訊網專區服務</a:t>
            </a:r>
            <a:r>
              <a:rPr lang="en-US" altLang="zh-TW" sz="3000">
                <a:solidFill>
                  <a:srgbClr val="002060"/>
                </a:solidFill>
                <a:latin typeface="標楷體" panose="03000509000000000000" pitchFamily="65" charset="-120"/>
                <a:ea typeface="標楷體" panose="03000509000000000000" pitchFamily="65" charset="-120"/>
              </a:rPr>
              <a:t>/</a:t>
            </a:r>
            <a:r>
              <a:rPr lang="zh-TW" altLang="en-US" sz="3000">
                <a:solidFill>
                  <a:srgbClr val="002060"/>
                </a:solidFill>
                <a:latin typeface="標楷體" panose="03000509000000000000" pitchFamily="65" charset="-120"/>
                <a:ea typeface="標楷體" panose="03000509000000000000" pitchFamily="65" charset="-120"/>
              </a:rPr>
              <a:t>員工福利專區</a:t>
            </a:r>
            <a:r>
              <a:rPr lang="en-US" altLang="zh-TW" sz="3000">
                <a:solidFill>
                  <a:srgbClr val="002060"/>
                </a:solidFill>
                <a:latin typeface="標楷體" panose="03000509000000000000" pitchFamily="65" charset="-120"/>
                <a:ea typeface="標楷體" panose="03000509000000000000" pitchFamily="65" charset="-120"/>
              </a:rPr>
              <a:t>/</a:t>
            </a:r>
            <a:r>
              <a:rPr lang="zh-TW" altLang="en-US" sz="3000">
                <a:solidFill>
                  <a:srgbClr val="002060"/>
                </a:solidFill>
                <a:latin typeface="標楷體" panose="03000509000000000000" pitchFamily="65" charset="-120"/>
                <a:ea typeface="標楷體" panose="03000509000000000000" pitchFamily="65" charset="-120"/>
              </a:rPr>
              <a:t>優惠</a:t>
            </a:r>
            <a:r>
              <a:rPr lang="en-US" altLang="zh-TW" sz="3000">
                <a:solidFill>
                  <a:srgbClr val="002060"/>
                </a:solidFill>
                <a:latin typeface="標楷體" panose="03000509000000000000" pitchFamily="65" charset="-120"/>
                <a:ea typeface="標楷體" panose="03000509000000000000" pitchFamily="65" charset="-120"/>
              </a:rPr>
              <a:t>e</a:t>
            </a:r>
            <a:r>
              <a:rPr lang="zh-TW" altLang="en-US" sz="3000">
                <a:solidFill>
                  <a:srgbClr val="002060"/>
                </a:solidFill>
                <a:latin typeface="標楷體" panose="03000509000000000000" pitchFamily="65" charset="-120"/>
                <a:ea typeface="標楷體" panose="03000509000000000000" pitchFamily="65" charset="-120"/>
              </a:rPr>
              <a:t>店園</a:t>
            </a:r>
            <a:r>
              <a:rPr lang="en-US" altLang="zh-TW" sz="3000">
                <a:solidFill>
                  <a:srgbClr val="002060"/>
                </a:solidFill>
                <a:latin typeface="標楷體" panose="03000509000000000000" pitchFamily="65" charset="-120"/>
                <a:ea typeface="標楷體" panose="03000509000000000000" pitchFamily="65" charset="-120"/>
              </a:rPr>
              <a:t>/114</a:t>
            </a:r>
            <a:r>
              <a:rPr lang="zh-TW" altLang="en-US" sz="3000">
                <a:solidFill>
                  <a:srgbClr val="002060"/>
                </a:solidFill>
                <a:latin typeface="標楷體" panose="03000509000000000000" pitchFamily="65" charset="-120"/>
                <a:ea typeface="標楷體" panose="03000509000000000000" pitchFamily="65" charset="-120"/>
              </a:rPr>
              <a:t>年度臺中市特約醫院</a:t>
            </a:r>
            <a:r>
              <a:rPr lang="en-US" altLang="zh-TW" sz="3000">
                <a:solidFill>
                  <a:srgbClr val="002060"/>
                </a:solidFill>
                <a:latin typeface="標楷體" panose="03000509000000000000" pitchFamily="65" charset="-120"/>
                <a:ea typeface="標楷體" panose="03000509000000000000" pitchFamily="65" charset="-120"/>
              </a:rPr>
              <a:t>(</a:t>
            </a:r>
            <a:r>
              <a:rPr lang="en-US" altLang="zh-TW" sz="3000">
                <a:solidFill>
                  <a:srgbClr val="FF0000"/>
                </a:solidFill>
                <a:latin typeface="標楷體" panose="03000509000000000000" pitchFamily="65" charset="-120"/>
                <a:ea typeface="標楷體" panose="03000509000000000000" pitchFamily="65" charset="-120"/>
                <a:hlinkClick r:id="rId2"/>
              </a:rPr>
              <a:t>https://www.personnel.taichung.gov.tw/1790057/Lpsimplelist</a:t>
            </a:r>
            <a:r>
              <a:rPr lang="en-US" altLang="zh-TW" sz="3000">
                <a:solidFill>
                  <a:srgbClr val="002060"/>
                </a:solidFill>
                <a:latin typeface="標楷體" panose="03000509000000000000" pitchFamily="65" charset="-120"/>
                <a:ea typeface="標楷體" panose="03000509000000000000" pitchFamily="65" charset="-120"/>
              </a:rPr>
              <a:t>)</a:t>
            </a:r>
            <a:r>
              <a:rPr lang="zh-TW" altLang="en-US" sz="3000">
                <a:solidFill>
                  <a:srgbClr val="002060"/>
                </a:solidFill>
                <a:latin typeface="標楷體" panose="03000509000000000000" pitchFamily="65" charset="-120"/>
                <a:ea typeface="標楷體" panose="03000509000000000000" pitchFamily="65" charset="-120"/>
              </a:rPr>
              <a:t>，下載參考運用。</a:t>
            </a:r>
            <a:endParaRPr lang="zh-TW" altLang="zh-TW" sz="3000">
              <a:solidFill>
                <a:srgbClr val="002060"/>
              </a:solidFill>
              <a:latin typeface="標楷體" panose="03000509000000000000" pitchFamily="65" charset="-120"/>
              <a:ea typeface="標楷體" panose="03000509000000000000" pitchFamily="65" charset="-120"/>
            </a:endParaRPr>
          </a:p>
        </p:txBody>
      </p:sp>
    </p:spTree>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6611D9E-6FCD-4ED4-8175-87C9C6A402A2}"/>
              </a:ext>
            </a:extLst>
          </p:cNvPr>
          <p:cNvSpPr>
            <a:spLocks noGrp="1" noRot="1" noChangeArrowheads="1"/>
          </p:cNvSpPr>
          <p:nvPr>
            <p:ph type="title" idx="4294967295"/>
          </p:nvPr>
        </p:nvSpPr>
        <p:spPr/>
        <p:txBody>
          <a:bodyPr/>
          <a:lstStyle/>
          <a:p>
            <a:pPr eaLnBrk="1" hangingPunct="1">
              <a:defRPr/>
            </a:pPr>
            <a:r>
              <a:rPr lang="zh-TW" altLang="en-US" sz="3600" b="1" dirty="0">
                <a:solidFill>
                  <a:srgbClr val="0000FF"/>
                </a:solidFill>
                <a:effectLst>
                  <a:outerShdw blurRad="38100" dist="38100" dir="2700000" algn="tl">
                    <a:srgbClr val="000000">
                      <a:alpha val="43137"/>
                    </a:srgbClr>
                  </a:outerShdw>
                </a:effectLst>
                <a:ea typeface="標楷體" panose="03000509000000000000" pitchFamily="65" charset="-120"/>
              </a:rPr>
              <a:t>本府員工消費特約商店</a:t>
            </a:r>
            <a:endParaRPr lang="zh-TW" altLang="zh-TW" sz="3600" b="1" dirty="0">
              <a:solidFill>
                <a:srgbClr val="0000FF"/>
              </a:solidFill>
              <a:effectLst>
                <a:outerShdw blurRad="38100" dist="38100" dir="2700000" algn="tl">
                  <a:srgbClr val="000000">
                    <a:alpha val="43137"/>
                  </a:srgbClr>
                </a:outerShdw>
              </a:effectLst>
              <a:ea typeface="標楷體" panose="03000509000000000000" pitchFamily="65" charset="-120"/>
            </a:endParaRPr>
          </a:p>
        </p:txBody>
      </p:sp>
      <p:sp>
        <p:nvSpPr>
          <p:cNvPr id="18435" name="Rectangle 3">
            <a:extLst>
              <a:ext uri="{FF2B5EF4-FFF2-40B4-BE49-F238E27FC236}">
                <a16:creationId xmlns:a16="http://schemas.microsoft.com/office/drawing/2014/main" id="{BD0257DC-D448-4B80-98E8-7A7D3CE65E77}"/>
              </a:ext>
            </a:extLst>
          </p:cNvPr>
          <p:cNvSpPr>
            <a:spLocks noGrp="1" noRot="1" noChangeArrowheads="1"/>
          </p:cNvSpPr>
          <p:nvPr>
            <p:ph type="body" idx="4294967295"/>
          </p:nvPr>
        </p:nvSpPr>
        <p:spPr/>
        <p:txBody>
          <a:bodyPr/>
          <a:lstStyle/>
          <a:p>
            <a:pPr eaLnBrk="1" hangingPunct="1"/>
            <a:r>
              <a:rPr lang="zh-TW" altLang="en-US" sz="3000">
                <a:solidFill>
                  <a:srgbClr val="000000"/>
                </a:solidFill>
                <a:latin typeface="標楷體" panose="03000509000000000000" pitchFamily="65" charset="-120"/>
                <a:ea typeface="標楷體" panose="03000509000000000000" pitchFamily="65" charset="-120"/>
              </a:rPr>
              <a:t>為增進員工福利，本府簽訂員工消費特約商店，提供食、衣、住、行、育樂及醫療等全方位服務，相關資訊請至本府人事處全球資訊網專區服務</a:t>
            </a:r>
            <a:r>
              <a:rPr lang="en-US" altLang="zh-TW" sz="3000">
                <a:solidFill>
                  <a:srgbClr val="000000"/>
                </a:solidFill>
                <a:latin typeface="標楷體" panose="03000509000000000000" pitchFamily="65" charset="-120"/>
                <a:ea typeface="標楷體" panose="03000509000000000000" pitchFamily="65" charset="-120"/>
              </a:rPr>
              <a:t>/</a:t>
            </a:r>
            <a:r>
              <a:rPr lang="zh-TW" altLang="en-US" sz="3000">
                <a:solidFill>
                  <a:srgbClr val="000000"/>
                </a:solidFill>
                <a:latin typeface="標楷體" panose="03000509000000000000" pitchFamily="65" charset="-120"/>
                <a:ea typeface="標楷體" panose="03000509000000000000" pitchFamily="65" charset="-120"/>
              </a:rPr>
              <a:t>員工福利專區</a:t>
            </a:r>
            <a:r>
              <a:rPr lang="en-US" altLang="zh-TW" sz="3000">
                <a:solidFill>
                  <a:srgbClr val="000000"/>
                </a:solidFill>
                <a:latin typeface="標楷體" panose="03000509000000000000" pitchFamily="65" charset="-120"/>
                <a:ea typeface="標楷體" panose="03000509000000000000" pitchFamily="65" charset="-120"/>
              </a:rPr>
              <a:t>/</a:t>
            </a:r>
            <a:r>
              <a:rPr lang="zh-TW" altLang="en-US" sz="3000">
                <a:solidFill>
                  <a:srgbClr val="000000"/>
                </a:solidFill>
                <a:latin typeface="標楷體" panose="03000509000000000000" pitchFamily="65" charset="-120"/>
                <a:ea typeface="標楷體" panose="03000509000000000000" pitchFamily="65" charset="-120"/>
              </a:rPr>
              <a:t>優惠</a:t>
            </a:r>
            <a:r>
              <a:rPr lang="en-US" altLang="zh-TW" sz="3000">
                <a:solidFill>
                  <a:srgbClr val="000000"/>
                </a:solidFill>
                <a:latin typeface="標楷體" panose="03000509000000000000" pitchFamily="65" charset="-120"/>
                <a:ea typeface="標楷體" panose="03000509000000000000" pitchFamily="65" charset="-120"/>
              </a:rPr>
              <a:t>e</a:t>
            </a:r>
            <a:r>
              <a:rPr lang="zh-TW" altLang="en-US" sz="3000">
                <a:solidFill>
                  <a:srgbClr val="000000"/>
                </a:solidFill>
                <a:latin typeface="標楷體" panose="03000509000000000000" pitchFamily="65" charset="-120"/>
                <a:ea typeface="標楷體" panose="03000509000000000000" pitchFamily="65" charset="-120"/>
              </a:rPr>
              <a:t>店園點選（</a:t>
            </a:r>
            <a:r>
              <a:rPr lang="en-US" altLang="zh-TW" sz="3000" b="1">
                <a:solidFill>
                  <a:srgbClr val="000000"/>
                </a:solidFill>
                <a:latin typeface="標楷體" panose="03000509000000000000" pitchFamily="65" charset="-120"/>
                <a:ea typeface="標楷體" panose="03000509000000000000" pitchFamily="65" charset="-120"/>
                <a:hlinkClick r:id="rId2"/>
              </a:rPr>
              <a:t>https://edoptc.taichung.gov.tw/ego/index_main.php</a:t>
            </a:r>
            <a:r>
              <a:rPr lang="zh-TW" altLang="en-US" sz="3000">
                <a:solidFill>
                  <a:srgbClr val="000000"/>
                </a:solidFill>
                <a:latin typeface="標楷體" panose="03000509000000000000" pitchFamily="65" charset="-120"/>
                <a:ea typeface="標楷體" panose="03000509000000000000" pitchFamily="65" charset="-120"/>
              </a:rPr>
              <a:t>）查詢，請所屬同仁多加運用。</a:t>
            </a:r>
            <a:endParaRPr lang="zh-TW" altLang="zh-TW" sz="3000">
              <a:solidFill>
                <a:srgbClr val="000000"/>
              </a:solidFill>
              <a:latin typeface="標楷體" panose="03000509000000000000" pitchFamily="65" charset="-120"/>
              <a:ea typeface="標楷體" panose="03000509000000000000" pitchFamily="65" charset="-120"/>
            </a:endParaRPr>
          </a:p>
        </p:txBody>
      </p:sp>
    </p:spTree>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14DCC81-B415-4995-8B99-8A3DDCC92566}"/>
              </a:ext>
            </a:extLst>
          </p:cNvPr>
          <p:cNvSpPr>
            <a:spLocks noGrp="1" noRot="1" noChangeArrowheads="1"/>
          </p:cNvSpPr>
          <p:nvPr>
            <p:ph type="title" idx="4294967295"/>
          </p:nvPr>
        </p:nvSpPr>
        <p:spPr/>
        <p:txBody>
          <a:bodyPr/>
          <a:lstStyle/>
          <a:p>
            <a:pPr eaLnBrk="1" hangingPunct="1"/>
            <a:r>
              <a:rPr lang="zh-TW" altLang="zh-TW" sz="3200">
                <a:solidFill>
                  <a:srgbClr val="0000FF"/>
                </a:solidFill>
                <a:ea typeface="標楷體" panose="03000509000000000000" pitchFamily="65" charset="-120"/>
              </a:rPr>
              <a:t>本府員工權益諮詢中心</a:t>
            </a:r>
            <a:r>
              <a:rPr lang="en-US" altLang="zh-TW" sz="3200">
                <a:solidFill>
                  <a:srgbClr val="0000FF"/>
                </a:solidFill>
                <a:ea typeface="標楷體" panose="03000509000000000000" pitchFamily="65" charset="-120"/>
              </a:rPr>
              <a:t/>
            </a:r>
            <a:br>
              <a:rPr lang="en-US" altLang="zh-TW" sz="3200">
                <a:solidFill>
                  <a:srgbClr val="0000FF"/>
                </a:solidFill>
                <a:ea typeface="標楷體" panose="03000509000000000000" pitchFamily="65" charset="-120"/>
              </a:rPr>
            </a:br>
            <a:r>
              <a:rPr lang="zh-TW" altLang="zh-TW" sz="3200">
                <a:solidFill>
                  <a:srgbClr val="0000FF"/>
                </a:solidFill>
                <a:ea typeface="標楷體" panose="03000509000000000000" pitchFamily="65" charset="-120"/>
              </a:rPr>
              <a:t>提供人事相關諮詢服務，請同仁多加利用</a:t>
            </a:r>
          </a:p>
        </p:txBody>
      </p:sp>
      <p:sp>
        <p:nvSpPr>
          <p:cNvPr id="4099" name="Rectangle 3">
            <a:extLst>
              <a:ext uri="{FF2B5EF4-FFF2-40B4-BE49-F238E27FC236}">
                <a16:creationId xmlns:a16="http://schemas.microsoft.com/office/drawing/2014/main" id="{E34AF7DC-A0F8-401B-82BD-566C85F989FB}"/>
              </a:ext>
            </a:extLst>
          </p:cNvPr>
          <p:cNvSpPr>
            <a:spLocks noGrp="1" noRot="1" noChangeArrowheads="1"/>
          </p:cNvSpPr>
          <p:nvPr>
            <p:ph type="body" idx="4294967295"/>
          </p:nvPr>
        </p:nvSpPr>
        <p:spPr>
          <a:xfrm>
            <a:off x="301625" y="1700213"/>
            <a:ext cx="8540750" cy="4897437"/>
          </a:xfrm>
        </p:spPr>
        <p:txBody>
          <a:bodyPr/>
          <a:lstStyle/>
          <a:p>
            <a:pPr eaLnBrk="1" hangingPunct="1">
              <a:defRPr/>
            </a:pPr>
            <a:r>
              <a:rPr lang="zh-TW" altLang="zh-TW" sz="3000" dirty="0">
                <a:solidFill>
                  <a:srgbClr val="000000"/>
                </a:solidFill>
                <a:latin typeface="標楷體" pitchFamily="65" charset="-120"/>
                <a:ea typeface="標楷體" pitchFamily="65" charset="-120"/>
              </a:rPr>
              <a:t>為廣納人事業務興革建議，本府員工權益諮詢中心運用專業退休人事人員，提供本府機關學校同仁人事法令及權</a:t>
            </a:r>
            <a:r>
              <a:rPr lang="zh-TW" altLang="en-US" sz="3000" dirty="0">
                <a:solidFill>
                  <a:srgbClr val="000000"/>
                </a:solidFill>
                <a:latin typeface="標楷體" pitchFamily="65" charset="-120"/>
                <a:ea typeface="標楷體" pitchFamily="65" charset="-120"/>
              </a:rPr>
              <a:t>利</a:t>
            </a:r>
            <a:r>
              <a:rPr lang="zh-TW" altLang="zh-TW" sz="3000" dirty="0">
                <a:solidFill>
                  <a:srgbClr val="000000"/>
                </a:solidFill>
                <a:latin typeface="標楷體" pitchFamily="65" charset="-120"/>
                <a:ea typeface="標楷體" pitchFamily="65" charset="-120"/>
              </a:rPr>
              <a:t>義務與福利等相關事項諮詢服務</a:t>
            </a:r>
            <a:r>
              <a:rPr lang="zh-TW" altLang="en-US" sz="3000" dirty="0">
                <a:solidFill>
                  <a:srgbClr val="000000"/>
                </a:solidFill>
                <a:latin typeface="標楷體" pitchFamily="65" charset="-120"/>
                <a:ea typeface="標楷體" pitchFamily="65" charset="-120"/>
              </a:rPr>
              <a:t>，請同仁多加利用：</a:t>
            </a:r>
            <a:endParaRPr lang="en-US" altLang="zh-TW" sz="3000" dirty="0">
              <a:solidFill>
                <a:srgbClr val="000000"/>
              </a:solidFill>
              <a:latin typeface="標楷體" pitchFamily="65" charset="-120"/>
              <a:ea typeface="標楷體" pitchFamily="65" charset="-120"/>
            </a:endParaRPr>
          </a:p>
          <a:p>
            <a:pPr marL="0" indent="0">
              <a:buFont typeface="Wingdings" panose="05000000000000000000" pitchFamily="2" charset="2"/>
              <a:buNone/>
              <a:defRPr/>
            </a:pPr>
            <a:r>
              <a:rPr lang="zh-TW" altLang="en-US" sz="3000" dirty="0">
                <a:solidFill>
                  <a:srgbClr val="000000"/>
                </a:solidFill>
                <a:latin typeface="標楷體" pitchFamily="65" charset="-120"/>
                <a:ea typeface="標楷體" pitchFamily="65" charset="-120"/>
              </a:rPr>
              <a:t>（一）</a:t>
            </a:r>
            <a:r>
              <a:rPr lang="zh-TW" altLang="zh-TW" sz="3000" dirty="0">
                <a:solidFill>
                  <a:srgbClr val="000000"/>
                </a:solidFill>
                <a:latin typeface="標楷體" pitchFamily="65" charset="-120"/>
                <a:ea typeface="標楷體" pitchFamily="65" charset="-120"/>
              </a:rPr>
              <a:t>諮詢地點：臺灣大道市政大樓惠中樓</a:t>
            </a:r>
            <a:r>
              <a:rPr lang="en-US" altLang="zh-TW" sz="3000" dirty="0">
                <a:solidFill>
                  <a:srgbClr val="000000"/>
                </a:solidFill>
                <a:latin typeface="標楷體" pitchFamily="65" charset="-120"/>
                <a:ea typeface="標楷體" pitchFamily="65" charset="-120"/>
              </a:rPr>
              <a:t>7</a:t>
            </a:r>
            <a:r>
              <a:rPr lang="zh-TW" altLang="zh-TW" sz="3000" dirty="0">
                <a:solidFill>
                  <a:srgbClr val="000000"/>
                </a:solidFill>
                <a:latin typeface="標楷體" pitchFamily="65" charset="-120"/>
                <a:ea typeface="標楷體" pitchFamily="65" charset="-120"/>
              </a:rPr>
              <a:t>樓</a:t>
            </a:r>
            <a:r>
              <a:rPr lang="en-US" altLang="zh-TW" sz="3000" dirty="0">
                <a:solidFill>
                  <a:srgbClr val="000000"/>
                </a:solidFill>
                <a:latin typeface="標楷體" pitchFamily="65" charset="-120"/>
                <a:ea typeface="標楷體" pitchFamily="65" charset="-120"/>
              </a:rPr>
              <a:t>  </a:t>
            </a:r>
          </a:p>
          <a:p>
            <a:pPr marL="0" indent="0">
              <a:buFont typeface="Wingdings" panose="05000000000000000000" pitchFamily="2" charset="2"/>
              <a:buNone/>
              <a:defRPr/>
            </a:pPr>
            <a:r>
              <a:rPr lang="en-US" altLang="zh-TW" sz="3000" dirty="0">
                <a:solidFill>
                  <a:srgbClr val="000000"/>
                </a:solidFill>
                <a:latin typeface="標楷體" pitchFamily="65" charset="-120"/>
                <a:ea typeface="標楷體" pitchFamily="65" charset="-120"/>
              </a:rPr>
              <a:t>      </a:t>
            </a:r>
            <a:r>
              <a:rPr lang="zh-TW" altLang="en-US" sz="3000" dirty="0">
                <a:solidFill>
                  <a:srgbClr val="000000"/>
                </a:solidFill>
                <a:latin typeface="標楷體" pitchFamily="65" charset="-120"/>
                <a:ea typeface="標楷體" pitchFamily="65" charset="-120"/>
              </a:rPr>
              <a:t>          </a:t>
            </a:r>
            <a:r>
              <a:rPr lang="zh-TW" altLang="zh-TW" sz="3000" dirty="0">
                <a:solidFill>
                  <a:srgbClr val="000000"/>
                </a:solidFill>
                <a:latin typeface="標楷體" pitchFamily="65" charset="-120"/>
                <a:ea typeface="標楷體" pitchFamily="65" charset="-120"/>
              </a:rPr>
              <a:t>員工權益諮詢中心。</a:t>
            </a:r>
          </a:p>
          <a:p>
            <a:pPr marL="0" indent="0">
              <a:buFont typeface="Wingdings" panose="05000000000000000000" pitchFamily="2" charset="2"/>
              <a:buNone/>
              <a:defRPr/>
            </a:pPr>
            <a:r>
              <a:rPr lang="zh-TW" altLang="en-US" sz="3000" dirty="0">
                <a:solidFill>
                  <a:srgbClr val="000000"/>
                </a:solidFill>
                <a:latin typeface="標楷體" pitchFamily="65" charset="-120"/>
                <a:ea typeface="標楷體" pitchFamily="65" charset="-120"/>
              </a:rPr>
              <a:t>（二）</a:t>
            </a:r>
            <a:r>
              <a:rPr lang="zh-TW" altLang="zh-TW" sz="3000" dirty="0">
                <a:solidFill>
                  <a:srgbClr val="000000"/>
                </a:solidFill>
                <a:latin typeface="標楷體" pitchFamily="65" charset="-120"/>
                <a:ea typeface="標楷體" pitchFamily="65" charset="-120"/>
              </a:rPr>
              <a:t>諮詢時間：每週二、四下午2至5時。</a:t>
            </a:r>
          </a:p>
          <a:p>
            <a:pPr marL="0" indent="0">
              <a:buFont typeface="Wingdings" panose="05000000000000000000" pitchFamily="2" charset="2"/>
              <a:buNone/>
              <a:defRPr/>
            </a:pPr>
            <a:r>
              <a:rPr lang="zh-TW" altLang="en-US" sz="3000" dirty="0">
                <a:solidFill>
                  <a:srgbClr val="000000"/>
                </a:solidFill>
                <a:latin typeface="標楷體" pitchFamily="65" charset="-120"/>
                <a:ea typeface="標楷體" pitchFamily="65" charset="-120"/>
              </a:rPr>
              <a:t>（三）</a:t>
            </a:r>
            <a:r>
              <a:rPr lang="zh-TW" altLang="zh-TW" sz="3000" dirty="0">
                <a:solidFill>
                  <a:srgbClr val="000000"/>
                </a:solidFill>
                <a:latin typeface="標楷體" pitchFamily="65" charset="-120"/>
                <a:ea typeface="標楷體" pitchFamily="65" charset="-120"/>
              </a:rPr>
              <a:t>諮詢專線：04-22289111分機</a:t>
            </a:r>
            <a:r>
              <a:rPr lang="en-US" altLang="zh-TW" sz="3000" dirty="0">
                <a:solidFill>
                  <a:srgbClr val="000000"/>
                </a:solidFill>
                <a:latin typeface="標楷體" pitchFamily="65" charset="-120"/>
                <a:ea typeface="標楷體" pitchFamily="65" charset="-120"/>
              </a:rPr>
              <a:t>18205</a:t>
            </a:r>
            <a:endParaRPr lang="zh-TW" altLang="zh-TW" sz="3000" dirty="0">
              <a:solidFill>
                <a:srgbClr val="000000"/>
              </a:solidFill>
              <a:latin typeface="標楷體" pitchFamily="65" charset="-120"/>
              <a:ea typeface="標楷體" pitchFamily="65" charset="-120"/>
            </a:endParaRPr>
          </a:p>
        </p:txBody>
      </p:sp>
    </p:spTree>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3585ADF-F1FB-49D2-BF1B-04BD0F190417}"/>
              </a:ext>
            </a:extLst>
          </p:cNvPr>
          <p:cNvSpPr>
            <a:spLocks noGrp="1" noRot="1" noChangeArrowheads="1"/>
          </p:cNvSpPr>
          <p:nvPr>
            <p:ph type="title" idx="4294967295"/>
          </p:nvPr>
        </p:nvSpPr>
        <p:spPr/>
        <p:txBody>
          <a:bodyPr/>
          <a:lstStyle/>
          <a:p>
            <a:pPr eaLnBrk="1" hangingPunct="1"/>
            <a:r>
              <a:rPr lang="zh-TW" altLang="en-US" sz="3600">
                <a:solidFill>
                  <a:srgbClr val="0000FF"/>
                </a:solidFill>
                <a:ea typeface="標楷體" panose="03000509000000000000" pitchFamily="65" charset="-120"/>
              </a:rPr>
              <a:t>銓敘部及行政院人事行政總處設計公務人員退休所得試算系統</a:t>
            </a:r>
            <a:r>
              <a:rPr lang="zh-TW" altLang="zh-TW" sz="3600">
                <a:solidFill>
                  <a:srgbClr val="0000FF"/>
                </a:solidFill>
                <a:ea typeface="標楷體" panose="03000509000000000000" pitchFamily="65" charset="-120"/>
              </a:rPr>
              <a:t>，請多加利用</a:t>
            </a:r>
          </a:p>
        </p:txBody>
      </p:sp>
      <p:sp>
        <p:nvSpPr>
          <p:cNvPr id="12291" name="Rectangle 3">
            <a:extLst>
              <a:ext uri="{FF2B5EF4-FFF2-40B4-BE49-F238E27FC236}">
                <a16:creationId xmlns:a16="http://schemas.microsoft.com/office/drawing/2014/main" id="{F89DCB30-C409-4BEC-A1F6-1F23D0A8BC5C}"/>
              </a:ext>
            </a:extLst>
          </p:cNvPr>
          <p:cNvSpPr>
            <a:spLocks noGrp="1" noRot="1" noChangeArrowheads="1"/>
          </p:cNvSpPr>
          <p:nvPr>
            <p:ph type="body" idx="4294967295"/>
          </p:nvPr>
        </p:nvSpPr>
        <p:spPr>
          <a:xfrm>
            <a:off x="395288" y="1905000"/>
            <a:ext cx="8640762" cy="4692650"/>
          </a:xfrm>
        </p:spPr>
        <p:txBody>
          <a:bodyPr/>
          <a:lstStyle/>
          <a:p>
            <a:pPr eaLnBrk="1" hangingPunct="1">
              <a:defRPr/>
            </a:pPr>
            <a:r>
              <a:rPr lang="zh-TW" altLang="en-US" sz="2400" dirty="0">
                <a:solidFill>
                  <a:srgbClr val="000000"/>
                </a:solidFill>
                <a:latin typeface="標楷體" panose="03000509000000000000" pitchFamily="65" charset="-120"/>
                <a:ea typeface="標楷體" panose="03000509000000000000" pitchFamily="65" charset="-120"/>
              </a:rPr>
              <a:t>銓敘部公務人員退休所得試算系統網址：</a:t>
            </a:r>
            <a:r>
              <a:rPr lang="en-US" altLang="zh-TW" sz="2400" dirty="0">
                <a:solidFill>
                  <a:srgbClr val="000000"/>
                </a:solidFill>
                <a:latin typeface="標楷體" panose="03000509000000000000" pitchFamily="65" charset="-120"/>
                <a:ea typeface="標楷體" panose="03000509000000000000" pitchFamily="65" charset="-120"/>
              </a:rPr>
              <a:t> </a:t>
            </a:r>
            <a:r>
              <a:rPr lang="en-US" altLang="zh-TW" sz="2400" dirty="0">
                <a:solidFill>
                  <a:srgbClr val="000000"/>
                </a:solidFill>
                <a:latin typeface="標楷體" panose="03000509000000000000" pitchFamily="65" charset="-120"/>
                <a:ea typeface="標楷體" panose="03000509000000000000" pitchFamily="65" charset="-120"/>
                <a:hlinkClick r:id="rId3"/>
              </a:rPr>
              <a:t>https://iocs.mocs.gov.tw/precal/KPC1020000/KPC1020000_frm.asp</a:t>
            </a:r>
            <a:r>
              <a:rPr lang="zh-TW" altLang="en-US" sz="2400" dirty="0">
                <a:solidFill>
                  <a:srgbClr val="000000"/>
                </a:solidFill>
                <a:latin typeface="標楷體" panose="03000509000000000000" pitchFamily="65" charset="-120"/>
                <a:ea typeface="標楷體" panose="03000509000000000000" pitchFamily="65" charset="-120"/>
              </a:rPr>
              <a:t>，於試算系統上輸入相關資料，即可計算出新法實施後均俸數額及每月退休所得。</a:t>
            </a:r>
            <a:endParaRPr lang="en-US" altLang="zh-TW" sz="2400" dirty="0">
              <a:solidFill>
                <a:srgbClr val="000000"/>
              </a:solidFill>
              <a:latin typeface="標楷體" panose="03000509000000000000" pitchFamily="65" charset="-120"/>
              <a:ea typeface="標楷體" panose="03000509000000000000" pitchFamily="65" charset="-120"/>
            </a:endParaRPr>
          </a:p>
          <a:p>
            <a:pPr marL="0" indent="0" eaLnBrk="1" hangingPunct="1">
              <a:buFont typeface="Wingdings" panose="05000000000000000000" pitchFamily="2" charset="2"/>
              <a:buNone/>
              <a:defRPr/>
            </a:pPr>
            <a:endParaRPr lang="en-US" altLang="zh-TW" sz="2400" dirty="0">
              <a:solidFill>
                <a:srgbClr val="000000"/>
              </a:solidFill>
              <a:latin typeface="標楷體" panose="03000509000000000000" pitchFamily="65" charset="-120"/>
              <a:ea typeface="標楷體" panose="03000509000000000000" pitchFamily="65" charset="-120"/>
            </a:endParaRPr>
          </a:p>
          <a:p>
            <a:pPr algn="just" eaLnBrk="1" hangingPunct="1">
              <a:defRPr/>
            </a:pPr>
            <a:r>
              <a:rPr lang="zh-TW" altLang="en-US" sz="2400" dirty="0">
                <a:solidFill>
                  <a:srgbClr val="000000"/>
                </a:solidFill>
                <a:latin typeface="標楷體" panose="03000509000000000000" pitchFamily="65" charset="-120"/>
                <a:ea typeface="標楷體" panose="03000509000000000000" pitchFamily="65" charset="-120"/>
              </a:rPr>
              <a:t>行政院人事行政總處「公教人員退休撫卹試算系統」新增「一般人員使用退休試算作業」功能，於</a:t>
            </a:r>
            <a:r>
              <a:rPr lang="en-US" altLang="zh-TW" sz="2400" dirty="0">
                <a:solidFill>
                  <a:srgbClr val="000000"/>
                </a:solidFill>
                <a:latin typeface="標楷體" panose="03000509000000000000" pitchFamily="65" charset="-120"/>
                <a:ea typeface="標楷體" panose="03000509000000000000" pitchFamily="65" charset="-120"/>
              </a:rPr>
              <a:t>112</a:t>
            </a:r>
            <a:r>
              <a:rPr lang="zh-TW" altLang="en-US" sz="2400" dirty="0">
                <a:solidFill>
                  <a:srgbClr val="000000"/>
                </a:solidFill>
                <a:latin typeface="標楷體" panose="03000509000000000000" pitchFamily="65" charset="-120"/>
                <a:ea typeface="標楷體" panose="03000509000000000000" pitchFamily="65" charset="-120"/>
              </a:rPr>
              <a:t>年</a:t>
            </a:r>
            <a:r>
              <a:rPr lang="en-US" altLang="zh-TW" sz="2400" dirty="0">
                <a:solidFill>
                  <a:srgbClr val="000000"/>
                </a:solidFill>
                <a:latin typeface="標楷體" panose="03000509000000000000" pitchFamily="65" charset="-120"/>
                <a:ea typeface="標楷體" panose="03000509000000000000" pitchFamily="65" charset="-120"/>
              </a:rPr>
              <a:t>7</a:t>
            </a:r>
            <a:r>
              <a:rPr lang="zh-TW" altLang="en-US" sz="2400" dirty="0">
                <a:solidFill>
                  <a:srgbClr val="000000"/>
                </a:solidFill>
                <a:latin typeface="標楷體" panose="03000509000000000000" pitchFamily="65" charset="-120"/>
                <a:ea typeface="標楷體" panose="03000509000000000000" pitchFamily="65" charset="-120"/>
              </a:rPr>
              <a:t>月</a:t>
            </a:r>
            <a:r>
              <a:rPr lang="en-US" altLang="zh-TW" sz="2400" dirty="0">
                <a:solidFill>
                  <a:srgbClr val="000000"/>
                </a:solidFill>
                <a:latin typeface="標楷體" panose="03000509000000000000" pitchFamily="65" charset="-120"/>
                <a:ea typeface="標楷體" panose="03000509000000000000" pitchFamily="65" charset="-120"/>
              </a:rPr>
              <a:t>6</a:t>
            </a:r>
            <a:r>
              <a:rPr lang="zh-TW" altLang="en-US" sz="2400" dirty="0">
                <a:solidFill>
                  <a:srgbClr val="000000"/>
                </a:solidFill>
                <a:latin typeface="標楷體" panose="03000509000000000000" pitchFamily="65" charset="-120"/>
                <a:ea typeface="標楷體" panose="03000509000000000000" pitchFamily="65" charset="-120"/>
              </a:rPr>
              <a:t>日上線，同仁可透過人事單位開放「公務人員個人資料服務網</a:t>
            </a:r>
            <a:r>
              <a:rPr lang="en-US" altLang="zh-TW" sz="2400" dirty="0">
                <a:solidFill>
                  <a:srgbClr val="000000"/>
                </a:solidFill>
                <a:latin typeface="標楷體" panose="03000509000000000000" pitchFamily="65" charset="-120"/>
                <a:ea typeface="標楷體" panose="03000509000000000000" pitchFamily="65" charset="-120"/>
              </a:rPr>
              <a:t>(</a:t>
            </a:r>
            <a:r>
              <a:rPr lang="en-US" altLang="zh-TW" sz="2400" dirty="0" err="1">
                <a:solidFill>
                  <a:srgbClr val="000000"/>
                </a:solidFill>
                <a:latin typeface="標楷體" panose="03000509000000000000" pitchFamily="65" charset="-120"/>
                <a:ea typeface="標楷體" panose="03000509000000000000" pitchFamily="65" charset="-120"/>
              </a:rPr>
              <a:t>MyData</a:t>
            </a:r>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」之「可退休日查詢」功能點選「退休試算」鈕，即可試算包含預計退休日、可支領退休金方案等資料。</a:t>
            </a:r>
            <a:endParaRPr lang="en-US" altLang="zh-TW" sz="2400" dirty="0">
              <a:solidFill>
                <a:srgbClr val="000000"/>
              </a:solidFill>
              <a:latin typeface="標楷體" panose="03000509000000000000" pitchFamily="65" charset="-120"/>
              <a:ea typeface="標楷體" panose="03000509000000000000" pitchFamily="65" charset="-120"/>
            </a:endParaRPr>
          </a:p>
          <a:p>
            <a:pPr eaLnBrk="1" hangingPunct="1">
              <a:defRPr/>
            </a:pPr>
            <a:endParaRPr lang="en-US" altLang="zh-TW" sz="2400" dirty="0">
              <a:solidFill>
                <a:srgbClr val="000000"/>
              </a:solidFill>
              <a:latin typeface="標楷體" panose="03000509000000000000" pitchFamily="65" charset="-120"/>
              <a:ea typeface="標楷體" panose="03000509000000000000" pitchFamily="65" charset="-120"/>
            </a:endParaRPr>
          </a:p>
          <a:p>
            <a:pPr eaLnBrk="1" hangingPunct="1">
              <a:defRPr/>
            </a:pPr>
            <a:endParaRPr lang="en-US" altLang="zh-TW" sz="2400" dirty="0">
              <a:solidFill>
                <a:srgbClr val="000000"/>
              </a:solidFill>
              <a:latin typeface="標楷體" panose="03000509000000000000" pitchFamily="65" charset="-120"/>
              <a:ea typeface="標楷體" panose="03000509000000000000" pitchFamily="65" charset="-120"/>
            </a:endParaRPr>
          </a:p>
          <a:p>
            <a:pPr eaLnBrk="1" hangingPunct="1">
              <a:defRPr/>
            </a:pPr>
            <a:endParaRPr lang="en-US" altLang="zh-TW" sz="2400" dirty="0">
              <a:solidFill>
                <a:srgbClr val="000000"/>
              </a:solidFill>
              <a:latin typeface="標楷體" panose="03000509000000000000" pitchFamily="65" charset="-120"/>
              <a:ea typeface="標楷體" panose="03000509000000000000" pitchFamily="65" charset="-120"/>
            </a:endParaRPr>
          </a:p>
          <a:p>
            <a:pPr eaLnBrk="1" hangingPunct="1">
              <a:defRPr/>
            </a:pPr>
            <a:endParaRPr lang="en-US" altLang="zh-TW" sz="2400" dirty="0">
              <a:solidFill>
                <a:srgbClr val="000000"/>
              </a:solidFill>
              <a:latin typeface="標楷體" panose="03000509000000000000" pitchFamily="65" charset="-120"/>
              <a:ea typeface="標楷體" panose="03000509000000000000" pitchFamily="65" charset="-120"/>
            </a:endParaRPr>
          </a:p>
          <a:p>
            <a:pPr eaLnBrk="1" hangingPunct="1">
              <a:defRPr/>
            </a:pPr>
            <a:endParaRPr lang="en-US" altLang="zh-TW" sz="2400" dirty="0">
              <a:solidFill>
                <a:srgbClr val="000000"/>
              </a:solidFill>
              <a:latin typeface="標楷體" panose="03000509000000000000" pitchFamily="65" charset="-120"/>
              <a:ea typeface="標楷體" panose="03000509000000000000" pitchFamily="65" charset="-120"/>
            </a:endParaRPr>
          </a:p>
        </p:txBody>
      </p:sp>
      <p:pic>
        <p:nvPicPr>
          <p:cNvPr id="21508" name="圖片 1">
            <a:extLst>
              <a:ext uri="{FF2B5EF4-FFF2-40B4-BE49-F238E27FC236}">
                <a16:creationId xmlns:a16="http://schemas.microsoft.com/office/drawing/2014/main" id="{5B7D80A9-A359-4990-841E-CCBB2421885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3141663"/>
            <a:ext cx="24225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圖片 2">
            <a:extLst>
              <a:ext uri="{FF2B5EF4-FFF2-40B4-BE49-F238E27FC236}">
                <a16:creationId xmlns:a16="http://schemas.microsoft.com/office/drawing/2014/main" id="{8E7B035E-CA94-4863-9008-085FB73C4F38}"/>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976938" y="5794375"/>
            <a:ext cx="31623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2001F71-7A69-453E-B0BA-FD01514DDCAF}"/>
              </a:ext>
            </a:extLst>
          </p:cNvPr>
          <p:cNvSpPr>
            <a:spLocks noGrp="1" noRot="1" noChangeArrowheads="1"/>
          </p:cNvSpPr>
          <p:nvPr>
            <p:ph type="title" idx="4294967295"/>
          </p:nvPr>
        </p:nvSpPr>
        <p:spPr/>
        <p:txBody>
          <a:bodyPr/>
          <a:lstStyle/>
          <a:p>
            <a:pPr eaLnBrk="1" hangingPunct="1"/>
            <a:r>
              <a:rPr lang="zh-TW" altLang="en-US" sz="3600">
                <a:solidFill>
                  <a:srgbClr val="0000FF"/>
                </a:solidFill>
                <a:ea typeface="標楷體" panose="03000509000000000000" pitchFamily="65" charset="-120"/>
              </a:rPr>
              <a:t>臺中市政府人事處</a:t>
            </a:r>
            <a:r>
              <a:rPr lang="en-US" altLang="zh-TW" sz="3600">
                <a:solidFill>
                  <a:srgbClr val="0000FF"/>
                </a:solidFill>
                <a:ea typeface="標楷體" panose="03000509000000000000" pitchFamily="65" charset="-120"/>
              </a:rPr>
              <a:t/>
            </a:r>
            <a:br>
              <a:rPr lang="en-US" altLang="zh-TW" sz="3600">
                <a:solidFill>
                  <a:srgbClr val="0000FF"/>
                </a:solidFill>
                <a:ea typeface="標楷體" panose="03000509000000000000" pitchFamily="65" charset="-120"/>
              </a:rPr>
            </a:br>
            <a:r>
              <a:rPr lang="zh-TW" altLang="en-US" sz="3600">
                <a:solidFill>
                  <a:srgbClr val="0000FF"/>
                </a:solidFill>
                <a:ea typeface="標楷體" panose="03000509000000000000" pitchFamily="65" charset="-120"/>
              </a:rPr>
              <a:t>開放檔案應用申請，歡迎多加利用！</a:t>
            </a:r>
            <a:endParaRPr lang="zh-TW" altLang="zh-TW" sz="3600">
              <a:solidFill>
                <a:srgbClr val="0000FF"/>
              </a:solidFill>
              <a:ea typeface="標楷體" panose="03000509000000000000" pitchFamily="65" charset="-120"/>
            </a:endParaRPr>
          </a:p>
        </p:txBody>
      </p:sp>
      <p:sp>
        <p:nvSpPr>
          <p:cNvPr id="6147" name="Rectangle 3">
            <a:extLst>
              <a:ext uri="{FF2B5EF4-FFF2-40B4-BE49-F238E27FC236}">
                <a16:creationId xmlns:a16="http://schemas.microsoft.com/office/drawing/2014/main" id="{A5E7B058-45EA-474D-B1E0-08707BDCA691}"/>
              </a:ext>
            </a:extLst>
          </p:cNvPr>
          <p:cNvSpPr>
            <a:spLocks noGrp="1" noRot="1" noChangeArrowheads="1"/>
          </p:cNvSpPr>
          <p:nvPr>
            <p:ph type="body" idx="4294967295"/>
          </p:nvPr>
        </p:nvSpPr>
        <p:spPr/>
        <p:txBody>
          <a:bodyPr/>
          <a:lstStyle/>
          <a:p>
            <a:pPr marL="0" indent="0">
              <a:buFont typeface="Wingdings" panose="05000000000000000000" pitchFamily="2" charset="2"/>
              <a:buNone/>
            </a:pPr>
            <a:r>
              <a:rPr lang="zh-TW" altLang="en-US" sz="2800">
                <a:latin typeface="Vrinda" panose="020B0502040204020203" pitchFamily="34" charset="0"/>
                <a:cs typeface="Vrinda" panose="020B0502040204020203" pitchFamily="34" charset="0"/>
              </a:rPr>
              <a:t>*</a:t>
            </a:r>
            <a:r>
              <a:rPr lang="zh-TW" altLang="zh-TW" sz="2800"/>
              <a:t>相關申請規定，請至人事處網站參閱：</a:t>
            </a:r>
          </a:p>
          <a:p>
            <a:pPr marL="0" indent="0">
              <a:buFont typeface="Wingdings" panose="05000000000000000000" pitchFamily="2" charset="2"/>
              <a:buNone/>
            </a:pPr>
            <a:r>
              <a:rPr lang="en-US" altLang="zh-TW" sz="2800"/>
              <a:t>    </a:t>
            </a:r>
            <a:r>
              <a:rPr lang="en-US" altLang="zh-TW" sz="2800">
                <a:hlinkClick r:id="rId2"/>
              </a:rPr>
              <a:t>https://www.personnel.taichung.gov.tw</a:t>
            </a:r>
            <a:r>
              <a:rPr lang="zh-TW" altLang="zh-TW" sz="2800"/>
              <a:t>＞便民服</a:t>
            </a:r>
            <a:endParaRPr lang="en-US" altLang="zh-TW" sz="2800"/>
          </a:p>
          <a:p>
            <a:pPr marL="0" indent="0">
              <a:buFont typeface="Wingdings" panose="05000000000000000000" pitchFamily="2" charset="2"/>
              <a:buNone/>
            </a:pPr>
            <a:r>
              <a:rPr lang="zh-TW" altLang="en-US" sz="2800"/>
              <a:t>    </a:t>
            </a:r>
            <a:r>
              <a:rPr lang="zh-TW" altLang="zh-TW" sz="2800"/>
              <a:t>務＞檔案應用專區。</a:t>
            </a:r>
            <a:endParaRPr lang="en-US" altLang="zh-TW" sz="2800"/>
          </a:p>
          <a:p>
            <a:pPr marL="0" indent="0">
              <a:buFont typeface="Wingdings" panose="05000000000000000000" pitchFamily="2" charset="2"/>
              <a:buNone/>
            </a:pPr>
            <a:r>
              <a:rPr lang="zh-TW" altLang="en-US" sz="2800">
                <a:latin typeface="Vrinda" panose="020B0502040204020203" pitchFamily="34" charset="0"/>
                <a:cs typeface="Vrinda" panose="020B0502040204020203" pitchFamily="34" charset="0"/>
              </a:rPr>
              <a:t>*檔案應用服務時間：</a:t>
            </a:r>
            <a:endParaRPr lang="en-US" altLang="zh-TW" sz="2800"/>
          </a:p>
          <a:p>
            <a:pPr marL="0" indent="0">
              <a:buFont typeface="Wingdings" panose="05000000000000000000" pitchFamily="2" charset="2"/>
              <a:buNone/>
            </a:pPr>
            <a:r>
              <a:rPr lang="zh-TW" altLang="en-US" sz="2800"/>
              <a:t>   週一至週五 上午</a:t>
            </a:r>
            <a:r>
              <a:rPr lang="en-US" altLang="zh-TW" sz="2800"/>
              <a:t>9</a:t>
            </a:r>
            <a:r>
              <a:rPr lang="zh-TW" altLang="en-US" sz="2800"/>
              <a:t>時至</a:t>
            </a:r>
            <a:r>
              <a:rPr lang="en-US" altLang="zh-TW" sz="2800"/>
              <a:t>12</a:t>
            </a:r>
            <a:r>
              <a:rPr lang="zh-TW" altLang="en-US" sz="2800"/>
              <a:t>時；下午</a:t>
            </a:r>
            <a:r>
              <a:rPr lang="en-US" altLang="zh-TW" sz="2800"/>
              <a:t>1</a:t>
            </a:r>
            <a:r>
              <a:rPr lang="zh-TW" altLang="en-US" sz="2800"/>
              <a:t>時至</a:t>
            </a:r>
            <a:r>
              <a:rPr lang="en-US" altLang="zh-TW" sz="2800"/>
              <a:t>5</a:t>
            </a:r>
            <a:r>
              <a:rPr lang="zh-TW" altLang="en-US" sz="2800"/>
              <a:t>時</a:t>
            </a:r>
            <a:endParaRPr lang="en-US" altLang="zh-TW" sz="2800"/>
          </a:p>
          <a:p>
            <a:pPr marL="0" indent="0">
              <a:buFont typeface="Wingdings" panose="05000000000000000000" pitchFamily="2" charset="2"/>
              <a:buNone/>
            </a:pPr>
            <a:r>
              <a:rPr lang="zh-TW" altLang="en-US" sz="2800"/>
              <a:t>   </a:t>
            </a:r>
            <a:r>
              <a:rPr lang="zh-TW" altLang="zh-TW" sz="2800"/>
              <a:t>聯絡電話：</a:t>
            </a:r>
            <a:r>
              <a:rPr lang="en-US" altLang="zh-TW" sz="2800"/>
              <a:t>04-22289111</a:t>
            </a:r>
            <a:r>
              <a:rPr lang="zh-TW" altLang="zh-TW" sz="2800"/>
              <a:t>轉</a:t>
            </a:r>
            <a:r>
              <a:rPr lang="en-US" altLang="zh-TW" sz="2800"/>
              <a:t>17608</a:t>
            </a:r>
            <a:r>
              <a:rPr lang="zh-TW" altLang="en-US" sz="2800"/>
              <a:t>。</a:t>
            </a:r>
            <a:endParaRPr lang="en-US" altLang="zh-TW" sz="2800"/>
          </a:p>
          <a:p>
            <a:pPr marL="0" indent="0">
              <a:buFont typeface="Wingdings" panose="05000000000000000000" pitchFamily="2" charset="2"/>
              <a:buNone/>
            </a:pPr>
            <a:endParaRPr lang="en-US" altLang="zh-TW" sz="2800"/>
          </a:p>
          <a:p>
            <a:pPr marL="0" indent="0">
              <a:buFont typeface="Wingdings" panose="05000000000000000000" pitchFamily="2" charset="2"/>
              <a:buNone/>
            </a:pPr>
            <a:endParaRPr lang="en-US" altLang="zh-TW" sz="2800"/>
          </a:p>
          <a:p>
            <a:pPr marL="0" indent="0" eaLnBrk="1" hangingPunct="1"/>
            <a:endParaRPr lang="zh-TW" altLang="zh-TW" sz="3000">
              <a:solidFill>
                <a:srgbClr val="000000"/>
              </a:solidFill>
              <a:latin typeface="標楷體" panose="03000509000000000000" pitchFamily="65" charset="-120"/>
              <a:ea typeface="標楷體" panose="03000509000000000000" pitchFamily="65" charset="-120"/>
            </a:endParaRPr>
          </a:p>
        </p:txBody>
      </p:sp>
      <p:pic>
        <p:nvPicPr>
          <p:cNvPr id="6148" name="圖片 7">
            <a:extLst>
              <a:ext uri="{FF2B5EF4-FFF2-40B4-BE49-F238E27FC236}">
                <a16:creationId xmlns:a16="http://schemas.microsoft.com/office/drawing/2014/main" id="{6B1F40FD-57A3-4A32-99DD-67A7AD3EDF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5013325"/>
            <a:ext cx="2160588"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79F93E1-7DA7-466D-BD8E-C0A5DC5D2266}"/>
              </a:ext>
            </a:extLst>
          </p:cNvPr>
          <p:cNvSpPr>
            <a:spLocks noGrp="1" noRot="1" noChangeArrowheads="1"/>
          </p:cNvSpPr>
          <p:nvPr>
            <p:ph type="title" idx="4294967295"/>
          </p:nvPr>
        </p:nvSpPr>
        <p:spPr>
          <a:xfrm>
            <a:off x="287338" y="487363"/>
            <a:ext cx="8569325" cy="1439862"/>
          </a:xfrm>
        </p:spPr>
        <p:txBody>
          <a:bodyPr/>
          <a:lstStyle/>
          <a:p>
            <a:pPr algn="just" eaLnBrk="1" hangingPunct="1">
              <a:defRPr/>
            </a:pPr>
            <a:r>
              <a:rPr lang="zh-TW" altLang="en-US" sz="2800" kern="100" dirty="0">
                <a:solidFill>
                  <a:schemeClr val="accent2">
                    <a:lumMod val="75000"/>
                  </a:schemeClr>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關於公務人員升官等考試及格或晉升官等訓練合格人員之原職改派高一官等任用案，得追溯之生效日及得由新任首長追認派代案。</a:t>
            </a:r>
            <a:endParaRPr lang="zh-TW" altLang="zh-TW" sz="28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6147" name="Rectangle 3">
            <a:extLst>
              <a:ext uri="{FF2B5EF4-FFF2-40B4-BE49-F238E27FC236}">
                <a16:creationId xmlns:a16="http://schemas.microsoft.com/office/drawing/2014/main" id="{BEA4519A-3F71-4625-9EEE-434CEA015EE1}"/>
              </a:ext>
            </a:extLst>
          </p:cNvPr>
          <p:cNvSpPr>
            <a:spLocks noGrp="1" noRot="1" noChangeArrowheads="1"/>
          </p:cNvSpPr>
          <p:nvPr>
            <p:ph type="body" idx="4294967295"/>
          </p:nvPr>
        </p:nvSpPr>
        <p:spPr>
          <a:xfrm>
            <a:off x="287338" y="2024063"/>
            <a:ext cx="8475662" cy="3841750"/>
          </a:xfrm>
        </p:spPr>
        <p:txBody>
          <a:bodyPr/>
          <a:lstStyle/>
          <a:p>
            <a:pPr marL="492125" indent="-457200" algn="just">
              <a:spcBef>
                <a:spcPts val="600"/>
              </a:spcBef>
              <a:buClr>
                <a:srgbClr val="C00000"/>
              </a:buClr>
              <a:buSzPct val="100000"/>
              <a:buFont typeface="Wingdings" panose="05000000000000000000" pitchFamily="2" charset="2"/>
              <a:buChar char="Ø"/>
              <a:defRPr/>
            </a:pPr>
            <a:r>
              <a:rPr lang="zh-TW" altLang="en-US" sz="2400" dirty="0">
                <a:latin typeface="標楷體" panose="03000509000000000000" pitchFamily="65" charset="-120"/>
                <a:ea typeface="標楷體" panose="03000509000000000000" pitchFamily="65" charset="-120"/>
                <a:cs typeface="新細明體" panose="02020500000000000000" pitchFamily="18" charset="-120"/>
              </a:rPr>
              <a:t>現職公務人員應升官等考試及格或晉升官等訓練合格，所任職務係跨列官等者，得原職改派高一官等，並溯自考試及格之日或訓練合格之次日生效。</a:t>
            </a:r>
            <a:endParaRPr lang="en-US" altLang="zh-TW" sz="2400" dirty="0">
              <a:latin typeface="標楷體" panose="03000509000000000000" pitchFamily="65" charset="-120"/>
              <a:ea typeface="標楷體" panose="03000509000000000000" pitchFamily="65" charset="-120"/>
              <a:cs typeface="新細明體" panose="02020500000000000000" pitchFamily="18" charset="-120"/>
            </a:endParaRPr>
          </a:p>
          <a:p>
            <a:pPr marL="492125" indent="-457200" algn="just">
              <a:spcBef>
                <a:spcPts val="600"/>
              </a:spcBef>
              <a:buClr>
                <a:srgbClr val="C00000"/>
              </a:buClr>
              <a:buSzPct val="100000"/>
              <a:buFont typeface="Wingdings" panose="05000000000000000000" pitchFamily="2" charset="2"/>
              <a:buChar char="Ø"/>
              <a:defRPr/>
            </a:pPr>
            <a:r>
              <a:rPr lang="zh-TW" altLang="en-US" sz="2400" dirty="0">
                <a:latin typeface="標楷體" panose="03000509000000000000" pitchFamily="65" charset="-120"/>
                <a:ea typeface="標楷體" panose="03000509000000000000" pitchFamily="65" charset="-120"/>
                <a:cs typeface="新細明體" panose="02020500000000000000" pitchFamily="18" charset="-120"/>
              </a:rPr>
              <a:t>遇有前開得追溯改派之生效日後，始發生首長異動，得由新任首長追認改派並溯及生效，均不受公務人員任用法第</a:t>
            </a:r>
            <a:r>
              <a:rPr lang="en-US" altLang="zh-TW" sz="2400" dirty="0">
                <a:latin typeface="標楷體" panose="03000509000000000000" pitchFamily="65" charset="-120"/>
                <a:ea typeface="標楷體" panose="03000509000000000000" pitchFamily="65" charset="-120"/>
                <a:cs typeface="新細明體" panose="02020500000000000000" pitchFamily="18" charset="-120"/>
              </a:rPr>
              <a:t>26</a:t>
            </a:r>
            <a:r>
              <a:rPr lang="zh-TW" altLang="en-US" sz="2400" dirty="0">
                <a:latin typeface="標楷體" panose="03000509000000000000" pitchFamily="65" charset="-120"/>
                <a:ea typeface="標楷體" panose="03000509000000000000" pitchFamily="65" charset="-120"/>
                <a:cs typeface="新細明體" panose="02020500000000000000" pitchFamily="18" charset="-120"/>
              </a:rPr>
              <a:t>條之</a:t>
            </a:r>
            <a:r>
              <a:rPr lang="en-US" altLang="zh-TW" sz="2400" dirty="0">
                <a:latin typeface="標楷體" panose="03000509000000000000" pitchFamily="65" charset="-120"/>
                <a:ea typeface="標楷體" panose="03000509000000000000" pitchFamily="65" charset="-120"/>
                <a:cs typeface="新細明體" panose="02020500000000000000" pitchFamily="18" charset="-120"/>
              </a:rPr>
              <a:t>1</a:t>
            </a:r>
            <a:r>
              <a:rPr lang="zh-TW" altLang="en-US" sz="2400" dirty="0">
                <a:latin typeface="標楷體" panose="03000509000000000000" pitchFamily="65" charset="-120"/>
                <a:ea typeface="標楷體" panose="03000509000000000000" pitchFamily="65" charset="-120"/>
                <a:cs typeface="新細明體" panose="02020500000000000000" pitchFamily="18" charset="-120"/>
              </a:rPr>
              <a:t>第</a:t>
            </a:r>
            <a:r>
              <a:rPr lang="en-US" altLang="zh-TW" sz="2400" dirty="0">
                <a:latin typeface="標楷體" panose="03000509000000000000" pitchFamily="65" charset="-120"/>
                <a:ea typeface="標楷體" panose="03000509000000000000" pitchFamily="65" charset="-120"/>
                <a:cs typeface="新細明體" panose="02020500000000000000" pitchFamily="18" charset="-120"/>
              </a:rPr>
              <a:t>1</a:t>
            </a:r>
            <a:r>
              <a:rPr lang="zh-TW" altLang="en-US" sz="2400" dirty="0">
                <a:latin typeface="標楷體" panose="03000509000000000000" pitchFamily="65" charset="-120"/>
                <a:ea typeface="標楷體" panose="03000509000000000000" pitchFamily="65" charset="-120"/>
                <a:cs typeface="新細明體" panose="02020500000000000000" pitchFamily="18" charset="-120"/>
              </a:rPr>
              <a:t>項限制。依公務人員俸給法第</a:t>
            </a:r>
            <a:r>
              <a:rPr lang="en-US" altLang="zh-TW" sz="2400" dirty="0">
                <a:latin typeface="標楷體" panose="03000509000000000000" pitchFamily="65" charset="-120"/>
                <a:ea typeface="標楷體" panose="03000509000000000000" pitchFamily="65" charset="-120"/>
                <a:cs typeface="新細明體" panose="02020500000000000000" pitchFamily="18" charset="-120"/>
              </a:rPr>
              <a:t>24</a:t>
            </a:r>
            <a:r>
              <a:rPr lang="zh-TW" altLang="en-US" sz="2400" dirty="0">
                <a:latin typeface="標楷體" panose="03000509000000000000" pitchFamily="65" charset="-120"/>
                <a:ea typeface="標楷體" panose="03000509000000000000" pitchFamily="65" charset="-120"/>
                <a:cs typeface="新細明體" panose="02020500000000000000" pitchFamily="18" charset="-120"/>
              </a:rPr>
              <a:t>條第</a:t>
            </a:r>
            <a:r>
              <a:rPr lang="en-US" altLang="zh-TW" sz="2400" dirty="0">
                <a:latin typeface="標楷體" panose="03000509000000000000" pitchFamily="65" charset="-120"/>
                <a:ea typeface="標楷體" panose="03000509000000000000" pitchFamily="65" charset="-120"/>
                <a:cs typeface="新細明體" panose="02020500000000000000" pitchFamily="18" charset="-120"/>
              </a:rPr>
              <a:t>2</a:t>
            </a:r>
            <a:r>
              <a:rPr lang="zh-TW" altLang="en-US" sz="2400" dirty="0">
                <a:latin typeface="標楷體" panose="03000509000000000000" pitchFamily="65" charset="-120"/>
                <a:ea typeface="標楷體" panose="03000509000000000000" pitchFamily="65" charset="-120"/>
                <a:cs typeface="新細明體" panose="02020500000000000000" pitchFamily="18" charset="-120"/>
              </a:rPr>
              <a:t>項，追溯改派均應於各該公務人員取得考試及格或訓練合格證書之日起</a:t>
            </a:r>
            <a:r>
              <a:rPr lang="en-US" altLang="zh-TW" sz="2400" dirty="0">
                <a:latin typeface="標楷體" panose="03000509000000000000" pitchFamily="65" charset="-120"/>
                <a:ea typeface="標楷體" panose="03000509000000000000" pitchFamily="65" charset="-120"/>
                <a:cs typeface="新細明體" panose="02020500000000000000" pitchFamily="18" charset="-120"/>
              </a:rPr>
              <a:t>3</a:t>
            </a:r>
            <a:r>
              <a:rPr lang="zh-TW" altLang="en-US" sz="2400" dirty="0">
                <a:latin typeface="標楷體" panose="03000509000000000000" pitchFamily="65" charset="-120"/>
                <a:ea typeface="標楷體" panose="03000509000000000000" pitchFamily="65" charset="-120"/>
                <a:cs typeface="新細明體" panose="02020500000000000000" pitchFamily="18" charset="-120"/>
              </a:rPr>
              <a:t>個月內核派並送銓敘審定。</a:t>
            </a:r>
          </a:p>
          <a:p>
            <a:pPr marL="492125" indent="-457200" algn="just">
              <a:spcBef>
                <a:spcPts val="600"/>
              </a:spcBef>
              <a:buClr>
                <a:srgbClr val="C00000"/>
              </a:buClr>
              <a:buSzPct val="100000"/>
              <a:buFont typeface="Wingdings" panose="05000000000000000000" pitchFamily="2" charset="2"/>
              <a:buChar char="Ø"/>
              <a:defRPr/>
            </a:pPr>
            <a:r>
              <a:rPr lang="zh-TW" altLang="en-US" sz="2400" dirty="0">
                <a:latin typeface="標楷體" panose="03000509000000000000" pitchFamily="65" charset="-120"/>
                <a:ea typeface="標楷體" panose="03000509000000000000" pitchFamily="65" charset="-120"/>
                <a:cs typeface="新細明體" panose="02020500000000000000" pitchFamily="18" charset="-120"/>
              </a:rPr>
              <a:t>銓敘部歷次函釋與前開規定未合部分自即日起停止適用。</a:t>
            </a:r>
            <a:endParaRPr lang="en-US" altLang="zh-TW"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endParaRPr>
          </a:p>
          <a:p>
            <a:pPr marL="0" indent="0" algn="just">
              <a:spcBef>
                <a:spcPts val="0"/>
              </a:spcBef>
              <a:buFont typeface="Wingdings" panose="05000000000000000000" pitchFamily="2" charset="2"/>
              <a:buNone/>
              <a:defRPr/>
            </a:pPr>
            <a:endParaRPr lang="en-US" altLang="zh-TW"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endParaRPr>
          </a:p>
          <a:p>
            <a:pPr marL="0" indent="0" algn="just">
              <a:spcBef>
                <a:spcPts val="0"/>
              </a:spcBef>
              <a:buFont typeface="Wingdings" panose="05000000000000000000" pitchFamily="2" charset="2"/>
              <a:buNone/>
              <a:defRPr/>
            </a:pPr>
            <a:r>
              <a:rPr lang="en-US" altLang="zh-TW"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rPr>
              <a:t>(</a:t>
            </a:r>
            <a:r>
              <a:rPr lang="zh-TW" altLang="en-US"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rPr>
              <a:t>本府</a:t>
            </a:r>
            <a:r>
              <a:rPr lang="en-US" altLang="zh-TW"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rPr>
              <a:t>114</a:t>
            </a:r>
            <a:r>
              <a:rPr lang="zh-TW" altLang="en-US"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rPr>
              <a:t>年</a:t>
            </a:r>
            <a:r>
              <a:rPr lang="en-US" altLang="zh-TW"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rPr>
              <a:t>1</a:t>
            </a:r>
            <a:r>
              <a:rPr lang="zh-TW" altLang="en-US"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rPr>
              <a:t>月</a:t>
            </a:r>
            <a:r>
              <a:rPr lang="en-US" altLang="zh-TW"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rPr>
              <a:t>9</a:t>
            </a:r>
            <a:r>
              <a:rPr lang="zh-TW" altLang="en-US"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rPr>
              <a:t>日府授人力字第</a:t>
            </a:r>
            <a:r>
              <a:rPr lang="en-US" altLang="zh-TW"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rPr>
              <a:t>1140007915</a:t>
            </a:r>
            <a:r>
              <a:rPr lang="zh-TW" altLang="en-US"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rPr>
              <a:t>號函轉銓敘部同年月</a:t>
            </a:r>
            <a:r>
              <a:rPr lang="en-US" altLang="zh-TW"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rPr>
              <a:t>8</a:t>
            </a:r>
            <a:r>
              <a:rPr lang="zh-TW" altLang="en-US"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rPr>
              <a:t>日部法三字第</a:t>
            </a:r>
            <a:r>
              <a:rPr lang="en-US" altLang="zh-TW"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rPr>
              <a:t>11457810261</a:t>
            </a:r>
            <a:r>
              <a:rPr lang="zh-TW" altLang="en-US"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rPr>
              <a:t>號令</a:t>
            </a:r>
            <a:r>
              <a:rPr lang="en-US" altLang="zh-TW"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rPr>
              <a:t>)</a:t>
            </a:r>
            <a:endParaRPr lang="zh-TW" altLang="en-US" sz="1800" dirty="0">
              <a:solidFill>
                <a:srgbClr val="C00000"/>
              </a:solidFill>
              <a:latin typeface="標楷體" panose="03000509000000000000" pitchFamily="65" charset="-120"/>
              <a:ea typeface="標楷體" panose="03000509000000000000" pitchFamily="65" charset="-120"/>
              <a:cs typeface="新細明體" panose="02020500000000000000" pitchFamily="18" charset="-120"/>
            </a:endParaRPr>
          </a:p>
          <a:p>
            <a:pPr marL="492125" indent="-457200">
              <a:lnSpc>
                <a:spcPts val="2600"/>
              </a:lnSpc>
              <a:spcBef>
                <a:spcPts val="600"/>
              </a:spcBef>
              <a:buFont typeface="Wingdings" panose="05000000000000000000" pitchFamily="2" charset="2"/>
              <a:buNone/>
              <a:defRPr/>
            </a:pPr>
            <a:endParaRPr lang="en-US" altLang="zh-TW" sz="1600" dirty="0">
              <a:latin typeface="標楷體" panose="03000509000000000000" pitchFamily="65" charset="-120"/>
              <a:ea typeface="標楷體" panose="03000509000000000000" pitchFamily="65" charset="-120"/>
            </a:endParaRPr>
          </a:p>
          <a:p>
            <a:pPr marL="492125" indent="-457200" algn="just">
              <a:lnSpc>
                <a:spcPts val="2600"/>
              </a:lnSpc>
              <a:spcBef>
                <a:spcPts val="600"/>
              </a:spcBef>
              <a:buFont typeface="Wingdings" panose="05000000000000000000" pitchFamily="2" charset="2"/>
              <a:buNone/>
              <a:defRPr/>
            </a:pPr>
            <a:endParaRPr lang="en-US" altLang="zh-TW" sz="2400" dirty="0">
              <a:solidFill>
                <a:srgbClr val="0039E5"/>
              </a:solidFill>
              <a:latin typeface="標楷體" panose="03000509000000000000" pitchFamily="65" charset="-120"/>
              <a:ea typeface="標楷體" panose="03000509000000000000" pitchFamily="65" charset="-120"/>
            </a:endParaRPr>
          </a:p>
          <a:p>
            <a:pPr marL="492125" indent="-457200" algn="just">
              <a:lnSpc>
                <a:spcPts val="2600"/>
              </a:lnSpc>
              <a:spcBef>
                <a:spcPts val="600"/>
              </a:spcBef>
              <a:buFont typeface="Wingdings" panose="05000000000000000000" pitchFamily="2" charset="2"/>
              <a:buNone/>
              <a:defRPr/>
            </a:pPr>
            <a:endParaRPr lang="en-US" altLang="zh-TW" sz="1800" dirty="0">
              <a:solidFill>
                <a:srgbClr val="0039E5"/>
              </a:solidFill>
              <a:latin typeface="標楷體" panose="03000509000000000000" pitchFamily="65" charset="-120"/>
              <a:ea typeface="標楷體" panose="03000509000000000000" pitchFamily="65" charset="-120"/>
            </a:endParaRPr>
          </a:p>
          <a:p>
            <a:pPr marL="492125" indent="-457200" algn="just" eaLnBrk="1" hangingPunct="1">
              <a:buFont typeface="Wingdings" panose="05000000000000000000" pitchFamily="2" charset="2"/>
              <a:buNone/>
              <a:defRPr/>
            </a:pPr>
            <a:endParaRPr lang="zh-TW" altLang="zh-TW" sz="2000" dirty="0">
              <a:solidFill>
                <a:srgbClr val="000000"/>
              </a:solidFill>
              <a:latin typeface="標楷體" panose="03000509000000000000" pitchFamily="65" charset="-120"/>
              <a:ea typeface="標楷體" panose="03000509000000000000" pitchFamily="65" charset="-120"/>
            </a:endParaRPr>
          </a:p>
        </p:txBody>
      </p:sp>
      <p:pic>
        <p:nvPicPr>
          <p:cNvPr id="8196" name="圖片 4">
            <a:extLst>
              <a:ext uri="{FF2B5EF4-FFF2-40B4-BE49-F238E27FC236}">
                <a16:creationId xmlns:a16="http://schemas.microsoft.com/office/drawing/2014/main" id="{79A8A52C-5BC2-4E30-A6AA-1A42D6E2BA0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312150" y="4868863"/>
            <a:ext cx="900113"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6">
            <a:extLst>
              <a:ext uri="{FF2B5EF4-FFF2-40B4-BE49-F238E27FC236}">
                <a16:creationId xmlns:a16="http://schemas.microsoft.com/office/drawing/2014/main" id="{BC94CD3E-5821-4D1D-A3F1-3C61F231942F}"/>
              </a:ext>
            </a:extLst>
          </p:cNvPr>
          <p:cNvSpPr>
            <a:spLocks noChangeArrowheads="1"/>
          </p:cNvSpPr>
          <p:nvPr/>
        </p:nvSpPr>
        <p:spPr bwMode="auto">
          <a:xfrm flipH="1">
            <a:off x="6084167" y="1582982"/>
            <a:ext cx="2801188" cy="2294859"/>
          </a:xfrm>
          <a:prstGeom prst="rect">
            <a:avLst/>
          </a:prstGeom>
          <a:noFill/>
          <a:ln>
            <a:noFill/>
          </a:ln>
        </p:spPr>
        <p:txBody>
          <a:bodyPr>
            <a:spAutoFit/>
            <a:scene3d>
              <a:camera prst="orthographicFront"/>
              <a:lightRig rig="soft" dir="t">
                <a:rot lat="0" lon="0" rev="15600000"/>
              </a:lightRig>
            </a:scene3d>
            <a:sp3d extrusionH="57150" prstMaterial="softEdge">
              <a:bevelT w="25400" h="38100"/>
            </a:sp3d>
          </a:bodyPr>
          <a:lstStyle>
            <a:lvl1pPr>
              <a:spcBef>
                <a:spcPct val="20000"/>
              </a:spcBef>
              <a:buClr>
                <a:schemeClr val="hlink"/>
              </a:buClr>
              <a:buSzPct val="75000"/>
              <a:buFont typeface="Wingdings" panose="05000000000000000000" pitchFamily="2" charset="2"/>
              <a:buChar char="v"/>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hlink"/>
              </a:buClr>
              <a:buSzPct val="85000"/>
              <a:buFont typeface="Wingdings" panose="05000000000000000000" pitchFamily="2" charset="2"/>
              <a:buChar char="v"/>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9pPr>
          </a:lstStyle>
          <a:p>
            <a:pPr algn="just">
              <a:lnSpc>
                <a:spcPts val="3500"/>
              </a:lnSpc>
              <a:spcBef>
                <a:spcPct val="0"/>
              </a:spcBef>
              <a:buClrTx/>
              <a:buSzTx/>
              <a:buFontTx/>
              <a:buNone/>
              <a:defRPr/>
            </a:pPr>
            <a:r>
              <a:rPr lang="zh-TW" altLang="en-US" sz="2400" b="1" i="1" dirty="0">
                <a:ln/>
                <a:solidFill>
                  <a:schemeClr val="accent1">
                    <a:lumMod val="50000"/>
                  </a:schemeClr>
                </a:solidFill>
                <a:latin typeface="華康POP1體W5"/>
                <a:ea typeface="華康POP1體W5"/>
                <a:cs typeface="華康POP1體W5"/>
              </a:rPr>
              <a:t>本府臺灣大道市政大樓惠中樓</a:t>
            </a:r>
            <a:r>
              <a:rPr lang="en-US" altLang="zh-TW" sz="2400" b="1" i="1" dirty="0">
                <a:ln/>
                <a:solidFill>
                  <a:schemeClr val="accent1">
                    <a:lumMod val="50000"/>
                  </a:schemeClr>
                </a:solidFill>
                <a:latin typeface="華康POP1體W5"/>
                <a:ea typeface="華康POP1體W5"/>
                <a:cs typeface="華康POP1體W5"/>
              </a:rPr>
              <a:t>1</a:t>
            </a:r>
            <a:r>
              <a:rPr lang="zh-TW" altLang="en-US" sz="2400" b="1" i="1" dirty="0">
                <a:ln/>
                <a:solidFill>
                  <a:schemeClr val="accent1">
                    <a:lumMod val="50000"/>
                  </a:schemeClr>
                </a:solidFill>
                <a:latin typeface="華康POP1體W5"/>
                <a:ea typeface="華康POP1體W5"/>
                <a:cs typeface="華康POP1體W5"/>
              </a:rPr>
              <a:t>樓及文心樓</a:t>
            </a:r>
            <a:r>
              <a:rPr lang="en-US" altLang="zh-TW" sz="2400" b="1" i="1" dirty="0">
                <a:ln/>
                <a:solidFill>
                  <a:schemeClr val="accent1">
                    <a:lumMod val="50000"/>
                  </a:schemeClr>
                </a:solidFill>
                <a:latin typeface="華康POP1體W5"/>
                <a:ea typeface="華康POP1體W5"/>
                <a:cs typeface="華康POP1體W5"/>
              </a:rPr>
              <a:t>1</a:t>
            </a:r>
            <a:r>
              <a:rPr lang="zh-TW" altLang="en-US" sz="2400" b="1" i="1" dirty="0">
                <a:ln/>
                <a:solidFill>
                  <a:schemeClr val="accent1">
                    <a:lumMod val="50000"/>
                  </a:schemeClr>
                </a:solidFill>
                <a:latin typeface="華康POP1體W5"/>
                <a:ea typeface="華康POP1體W5"/>
                <a:cs typeface="華康POP1體W5"/>
              </a:rPr>
              <a:t>樓設有哺集乳室歡迎大家加入母乳哺育的行列！</a:t>
            </a:r>
            <a:endParaRPr lang="zh-TW" altLang="en-US" sz="2000" b="1" i="1" dirty="0">
              <a:ln/>
              <a:solidFill>
                <a:schemeClr val="accent1">
                  <a:lumMod val="50000"/>
                </a:schemeClr>
              </a:solidFill>
            </a:endParaRPr>
          </a:p>
        </p:txBody>
      </p:sp>
      <p:sp>
        <p:nvSpPr>
          <p:cNvPr id="6" name="矩形 6">
            <a:extLst>
              <a:ext uri="{FF2B5EF4-FFF2-40B4-BE49-F238E27FC236}">
                <a16:creationId xmlns:a16="http://schemas.microsoft.com/office/drawing/2014/main" id="{96809C16-CB00-4F2E-B2AA-44D073360A1A}"/>
              </a:ext>
            </a:extLst>
          </p:cNvPr>
          <p:cNvSpPr>
            <a:spLocks noChangeArrowheads="1"/>
          </p:cNvSpPr>
          <p:nvPr/>
        </p:nvSpPr>
        <p:spPr bwMode="auto">
          <a:xfrm flipH="1">
            <a:off x="5900738" y="5454650"/>
            <a:ext cx="3168650" cy="938213"/>
          </a:xfrm>
          <a:prstGeom prst="rect">
            <a:avLst/>
          </a:prstGeom>
          <a:noFill/>
          <a:ln w="12700" cmpd="sng">
            <a:solidFill>
              <a:srgbClr val="E7446F"/>
            </a:solidFill>
            <a:prstDash val="sysDash"/>
            <a:miter lim="800000"/>
            <a:headEnd/>
            <a:tailEnd/>
          </a:ln>
        </p:spPr>
        <p:txBody>
          <a:bodyPr>
            <a:spAutoFit/>
          </a:bodyPr>
          <a:lstStyle>
            <a:lvl1pPr>
              <a:spcBef>
                <a:spcPct val="20000"/>
              </a:spcBef>
              <a:buClr>
                <a:schemeClr val="hlink"/>
              </a:buClr>
              <a:buSzPct val="75000"/>
              <a:buFont typeface="Wingdings" panose="05000000000000000000" pitchFamily="2" charset="2"/>
              <a:buChar char="v"/>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hlink"/>
              </a:buClr>
              <a:buSzPct val="85000"/>
              <a:buFont typeface="Wingdings" panose="05000000000000000000" pitchFamily="2" charset="2"/>
              <a:buChar char="v"/>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9pPr>
          </a:lstStyle>
          <a:p>
            <a:pPr>
              <a:lnSpc>
                <a:spcPts val="2200"/>
              </a:lnSpc>
              <a:spcBef>
                <a:spcPct val="0"/>
              </a:spcBef>
              <a:buClrTx/>
              <a:buSzTx/>
              <a:buFontTx/>
              <a:buNone/>
              <a:defRPr/>
            </a:pPr>
            <a:r>
              <a:rPr lang="zh-TW" altLang="en-US" sz="1200" b="1" dirty="0">
                <a:ln w="0"/>
                <a:solidFill>
                  <a:srgbClr val="FF0000"/>
                </a:solidFill>
                <a:effectLst>
                  <a:outerShdw blurRad="38100" dist="19050" dir="2700000" algn="tl" rotWithShape="0">
                    <a:schemeClr val="dk1">
                      <a:alpha val="40000"/>
                    </a:schemeClr>
                  </a:outerShdw>
                </a:effectLst>
                <a:latin typeface="華康POP1體W5"/>
                <a:ea typeface="華康POP1體W5"/>
                <a:cs typeface="華康POP1體W5"/>
              </a:rPr>
              <a:t>哺集乳室僅供哺集乳使用，請非哺集乳人員切勿任意進入，禁止在哺集乳室內大聲喧嘩、聊天或從事非哺集乳之行為。</a:t>
            </a:r>
          </a:p>
        </p:txBody>
      </p:sp>
      <p:pic>
        <p:nvPicPr>
          <p:cNvPr id="18436" name="圖片 2">
            <a:extLst>
              <a:ext uri="{FF2B5EF4-FFF2-40B4-BE49-F238E27FC236}">
                <a16:creationId xmlns:a16="http://schemas.microsoft.com/office/drawing/2014/main" id="{C23F5907-78A1-4DE0-8083-4BD0B0044427}"/>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2225" y="549275"/>
            <a:ext cx="5843588" cy="584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492156"/>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ABBF515-68C5-4A8E-84A6-9CBAF4D10A7F}"/>
              </a:ext>
            </a:extLst>
          </p:cNvPr>
          <p:cNvSpPr>
            <a:spLocks noGrp="1" noRot="1" noChangeArrowheads="1"/>
          </p:cNvSpPr>
          <p:nvPr>
            <p:ph type="title" idx="4294967295"/>
          </p:nvPr>
        </p:nvSpPr>
        <p:spPr/>
        <p:txBody>
          <a:bodyPr/>
          <a:lstStyle/>
          <a:p>
            <a:pPr eaLnBrk="1" hangingPunct="1"/>
            <a:endParaRPr lang="zh-TW" altLang="zh-TW" sz="3600">
              <a:solidFill>
                <a:srgbClr val="0000FF"/>
              </a:solidFill>
              <a:ea typeface="標楷體" panose="03000509000000000000" pitchFamily="65" charset="-120"/>
            </a:endParaRPr>
          </a:p>
        </p:txBody>
      </p:sp>
      <p:sp>
        <p:nvSpPr>
          <p:cNvPr id="10243" name="Rectangle 3">
            <a:extLst>
              <a:ext uri="{FF2B5EF4-FFF2-40B4-BE49-F238E27FC236}">
                <a16:creationId xmlns:a16="http://schemas.microsoft.com/office/drawing/2014/main" id="{6D4F766C-AD67-43F8-933A-B4C6C7F75053}"/>
              </a:ext>
            </a:extLst>
          </p:cNvPr>
          <p:cNvSpPr>
            <a:spLocks noGrp="1" noRot="1" noChangeArrowheads="1"/>
          </p:cNvSpPr>
          <p:nvPr>
            <p:ph type="body" idx="4294967295"/>
          </p:nvPr>
        </p:nvSpPr>
        <p:spPr/>
        <p:txBody>
          <a:bodyPr/>
          <a:lstStyle/>
          <a:p>
            <a:pPr eaLnBrk="1" hangingPunct="1"/>
            <a:endParaRPr lang="zh-TW" altLang="zh-TW" sz="3000">
              <a:solidFill>
                <a:srgbClr val="000000"/>
              </a:solidFill>
              <a:latin typeface="標楷體" panose="03000509000000000000" pitchFamily="65" charset="-120"/>
              <a:ea typeface="標楷體" panose="03000509000000000000" pitchFamily="65" charset="-120"/>
            </a:endParaRPr>
          </a:p>
        </p:txBody>
      </p:sp>
      <p:pic>
        <p:nvPicPr>
          <p:cNvPr id="10244" name="圖片 1">
            <a:extLst>
              <a:ext uri="{FF2B5EF4-FFF2-40B4-BE49-F238E27FC236}">
                <a16:creationId xmlns:a16="http://schemas.microsoft.com/office/drawing/2014/main" id="{7B32E922-30FF-45F8-B520-003B1B2CD7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8" y="317500"/>
            <a:ext cx="7705725"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文字方塊 6">
            <a:extLst>
              <a:ext uri="{FF2B5EF4-FFF2-40B4-BE49-F238E27FC236}">
                <a16:creationId xmlns:a16="http://schemas.microsoft.com/office/drawing/2014/main" id="{E137D058-1040-43E3-A92F-EC6686984302}"/>
              </a:ext>
            </a:extLst>
          </p:cNvPr>
          <p:cNvSpPr txBox="1">
            <a:spLocks noChangeArrowheads="1"/>
          </p:cNvSpPr>
          <p:nvPr/>
        </p:nvSpPr>
        <p:spPr bwMode="auto">
          <a:xfrm>
            <a:off x="5067300" y="6096000"/>
            <a:ext cx="37925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hlink"/>
              </a:buClr>
              <a:buSzPct val="85000"/>
              <a:buFont typeface="Wingdings" panose="05000000000000000000" pitchFamily="2" charset="2"/>
              <a:buChar char="v"/>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lang="zh-TW" altLang="en-US" sz="1000">
                <a:solidFill>
                  <a:srgbClr val="7F7F7F"/>
                </a:solidFill>
              </a:rPr>
              <a:t>來源：銓敘部臉書</a:t>
            </a:r>
            <a:r>
              <a:rPr lang="en-US" altLang="zh-TW" sz="1000">
                <a:solidFill>
                  <a:srgbClr val="7F7F7F"/>
                </a:solidFill>
              </a:rPr>
              <a:t>https://www.facebook.com/retire.mocs.gov.tw</a:t>
            </a:r>
            <a:endParaRPr lang="zh-TW" altLang="en-US" sz="1000">
              <a:solidFill>
                <a:srgbClr val="7F7F7F"/>
              </a:solidFill>
            </a:endParaRPr>
          </a:p>
        </p:txBody>
      </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圖片 2">
            <a:extLst>
              <a:ext uri="{FF2B5EF4-FFF2-40B4-BE49-F238E27FC236}">
                <a16:creationId xmlns:a16="http://schemas.microsoft.com/office/drawing/2014/main" id="{E6C37F87-7AA6-4853-A47B-AAA10EFA9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76250"/>
            <a:ext cx="8785225"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圖片 4">
            <a:extLst>
              <a:ext uri="{FF2B5EF4-FFF2-40B4-BE49-F238E27FC236}">
                <a16:creationId xmlns:a16="http://schemas.microsoft.com/office/drawing/2014/main" id="{0CA3673F-76F6-4F67-854B-F4443645E2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77913"/>
            <a:ext cx="8785225"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8432DF9A-FF62-46E7-AD27-72984FCA160F}"/>
              </a:ext>
            </a:extLst>
          </p:cNvPr>
          <p:cNvSpPr/>
          <p:nvPr/>
        </p:nvSpPr>
        <p:spPr>
          <a:xfrm>
            <a:off x="179388" y="6453188"/>
            <a:ext cx="2851150" cy="277812"/>
          </a:xfrm>
          <a:prstGeom prst="rect">
            <a:avLst/>
          </a:prstGeom>
        </p:spPr>
        <p:txBody>
          <a:bodyPr wrap="none">
            <a:spAutoFit/>
          </a:bodyPr>
          <a:lstStyle/>
          <a:p>
            <a:pPr>
              <a:defRPr/>
            </a:pPr>
            <a:r>
              <a:rPr lang="zh-TW" altLang="en-US" sz="1200" dirty="0">
                <a:solidFill>
                  <a:schemeClr val="bg1">
                    <a:lumMod val="50000"/>
                  </a:schemeClr>
                </a:solidFill>
              </a:rPr>
              <a:t>圖片來源：</a:t>
            </a:r>
            <a:r>
              <a:rPr lang="en-US" altLang="zh-TW" sz="1200" dirty="0">
                <a:solidFill>
                  <a:schemeClr val="bg1">
                    <a:lumMod val="50000"/>
                  </a:schemeClr>
                </a:solidFill>
              </a:rPr>
              <a:t>https://www.flaticon.com/</a:t>
            </a:r>
            <a:endParaRPr lang="zh-TW" altLang="en-US" sz="1200" dirty="0">
              <a:solidFill>
                <a:schemeClr val="bg1">
                  <a:lumMod val="50000"/>
                </a:schemeClr>
              </a:solidFill>
            </a:endParaRPr>
          </a:p>
        </p:txBody>
      </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圖片 2">
            <a:extLst>
              <a:ext uri="{FF2B5EF4-FFF2-40B4-BE49-F238E27FC236}">
                <a16:creationId xmlns:a16="http://schemas.microsoft.com/office/drawing/2014/main" id="{1E5C1DE9-E5BE-47ED-9016-4FBA7BC27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692150"/>
            <a:ext cx="86963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621F4DF4-17F3-4512-A052-9B0CF11A1E7B}"/>
              </a:ext>
            </a:extLst>
          </p:cNvPr>
          <p:cNvSpPr/>
          <p:nvPr/>
        </p:nvSpPr>
        <p:spPr>
          <a:xfrm>
            <a:off x="107950" y="6453188"/>
            <a:ext cx="2851150" cy="277812"/>
          </a:xfrm>
          <a:prstGeom prst="rect">
            <a:avLst/>
          </a:prstGeom>
        </p:spPr>
        <p:txBody>
          <a:bodyPr wrap="none">
            <a:spAutoFit/>
          </a:bodyPr>
          <a:lstStyle/>
          <a:p>
            <a:pPr>
              <a:defRPr/>
            </a:pPr>
            <a:r>
              <a:rPr lang="zh-TW" altLang="en-US" sz="1200" dirty="0">
                <a:solidFill>
                  <a:schemeClr val="bg1">
                    <a:lumMod val="50000"/>
                  </a:schemeClr>
                </a:solidFill>
              </a:rPr>
              <a:t>圖片來源：</a:t>
            </a:r>
            <a:r>
              <a:rPr lang="en-US" altLang="zh-TW" sz="1200" dirty="0">
                <a:solidFill>
                  <a:schemeClr val="bg1">
                    <a:lumMod val="50000"/>
                  </a:schemeClr>
                </a:solidFill>
              </a:rPr>
              <a:t>https://www.flaticon.com/</a:t>
            </a:r>
            <a:endParaRPr lang="zh-TW" altLang="en-US" sz="1200" dirty="0">
              <a:solidFill>
                <a:schemeClr val="bg1">
                  <a:lumMod val="50000"/>
                </a:schemeClr>
              </a:solidFill>
            </a:endParaRPr>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圖片 2">
            <a:extLst>
              <a:ext uri="{FF2B5EF4-FFF2-40B4-BE49-F238E27FC236}">
                <a16:creationId xmlns:a16="http://schemas.microsoft.com/office/drawing/2014/main" id="{053418AA-1AC1-4884-BE85-AAC0F8E6C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715963"/>
            <a:ext cx="8645525"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5B2C5A04-9F00-4712-920E-52F064A42AE2}"/>
              </a:ext>
            </a:extLst>
          </p:cNvPr>
          <p:cNvSpPr/>
          <p:nvPr/>
        </p:nvSpPr>
        <p:spPr>
          <a:xfrm>
            <a:off x="179388" y="6453188"/>
            <a:ext cx="2851150" cy="277812"/>
          </a:xfrm>
          <a:prstGeom prst="rect">
            <a:avLst/>
          </a:prstGeom>
        </p:spPr>
        <p:txBody>
          <a:bodyPr wrap="none">
            <a:spAutoFit/>
          </a:bodyPr>
          <a:lstStyle/>
          <a:p>
            <a:pPr>
              <a:defRPr/>
            </a:pPr>
            <a:r>
              <a:rPr lang="zh-TW" altLang="en-US" sz="1200" dirty="0">
                <a:solidFill>
                  <a:schemeClr val="bg1">
                    <a:lumMod val="50000"/>
                  </a:schemeClr>
                </a:solidFill>
              </a:rPr>
              <a:t>圖片來源：</a:t>
            </a:r>
            <a:r>
              <a:rPr lang="en-US" altLang="zh-TW" sz="1200" dirty="0">
                <a:solidFill>
                  <a:schemeClr val="bg1">
                    <a:lumMod val="50000"/>
                  </a:schemeClr>
                </a:solidFill>
              </a:rPr>
              <a:t>https://www.flaticon.com/</a:t>
            </a:r>
            <a:endParaRPr lang="zh-TW" altLang="en-US" sz="1200" dirty="0">
              <a:solidFill>
                <a:schemeClr val="bg1">
                  <a:lumMod val="50000"/>
                </a:schemeClr>
              </a:solidFill>
            </a:endParaRPr>
          </a:p>
        </p:txBody>
      </p:sp>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圖片 2">
            <a:extLst>
              <a:ext uri="{FF2B5EF4-FFF2-40B4-BE49-F238E27FC236}">
                <a16:creationId xmlns:a16="http://schemas.microsoft.com/office/drawing/2014/main" id="{0A5F32D7-4ED6-44FC-891D-D4A7ECC4B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8" y="692150"/>
            <a:ext cx="8670925"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F00F92E6-9544-4477-8F75-2E52BC5FA0B2}"/>
              </a:ext>
            </a:extLst>
          </p:cNvPr>
          <p:cNvSpPr/>
          <p:nvPr/>
        </p:nvSpPr>
        <p:spPr>
          <a:xfrm>
            <a:off x="236538" y="6453188"/>
            <a:ext cx="2849562" cy="277812"/>
          </a:xfrm>
          <a:prstGeom prst="rect">
            <a:avLst/>
          </a:prstGeom>
        </p:spPr>
        <p:txBody>
          <a:bodyPr wrap="none">
            <a:spAutoFit/>
          </a:bodyPr>
          <a:lstStyle/>
          <a:p>
            <a:pPr>
              <a:defRPr/>
            </a:pPr>
            <a:r>
              <a:rPr lang="zh-TW" altLang="en-US" sz="1200" dirty="0">
                <a:solidFill>
                  <a:schemeClr val="bg1">
                    <a:lumMod val="50000"/>
                  </a:schemeClr>
                </a:solidFill>
              </a:rPr>
              <a:t>圖片來源：</a:t>
            </a:r>
            <a:r>
              <a:rPr lang="en-US" altLang="zh-TW" sz="1200" dirty="0">
                <a:solidFill>
                  <a:schemeClr val="bg1">
                    <a:lumMod val="50000"/>
                  </a:schemeClr>
                </a:solidFill>
              </a:rPr>
              <a:t>https://www.flaticon.com/</a:t>
            </a:r>
            <a:endParaRPr lang="zh-TW" altLang="en-US" sz="1200" dirty="0">
              <a:solidFill>
                <a:schemeClr val="bg1">
                  <a:lumMod val="50000"/>
                </a:schemeClr>
              </a:solidFill>
            </a:endParaRPr>
          </a:p>
        </p:txBody>
      </p:sp>
    </p:spTree>
  </p:cSld>
  <p:clrMapOvr>
    <a:masterClrMapping/>
  </p:clrMapOvr>
  <p:transition spd="slow">
    <p:randomBar dir="vert"/>
  </p:transition>
</p:sld>
</file>

<file path=ppt/theme/theme1.xml><?xml version="1.0" encoding="utf-8"?>
<a:theme xmlns:a="http://schemas.openxmlformats.org/drawingml/2006/main" name="tdesignc">
  <a:themeElements>
    <a:clrScheme name="tdesignc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tdesignc">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designc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tdesignc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tdesignc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tdesignc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tdesignc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tdesignc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tdesignc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tdesignc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TDESIGNC</Template>
  <TotalTime>477</TotalTime>
  <Words>2032</Words>
  <Application>Microsoft Office PowerPoint</Application>
  <PresentationFormat>如螢幕大小 (4:3)</PresentationFormat>
  <Paragraphs>123</Paragraphs>
  <Slides>30</Slides>
  <Notes>5</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30</vt:i4>
      </vt:variant>
    </vt:vector>
  </HeadingPairs>
  <TitlesOfParts>
    <vt:vector size="41" baseType="lpstr">
      <vt:lpstr>Microsoft YaHei</vt:lpstr>
      <vt:lpstr>華康POP1體W5</vt:lpstr>
      <vt:lpstr>微軟正黑體</vt:lpstr>
      <vt:lpstr>新細明體</vt:lpstr>
      <vt:lpstr>標楷體</vt:lpstr>
      <vt:lpstr>Arial</vt:lpstr>
      <vt:lpstr>Calibri</vt:lpstr>
      <vt:lpstr>Times New Roman</vt:lpstr>
      <vt:lpstr>Vrinda</vt:lpstr>
      <vt:lpstr>Wingdings</vt:lpstr>
      <vt:lpstr>tdesignc</vt:lpstr>
      <vt:lpstr>臺中市政府人事處</vt:lpstr>
      <vt:lpstr>修正「臺中市政府所屬各機關學校提列公務人員考試職缺獎勵規定」第2、4及8點，溯自114年1月1日生效。</vt:lpstr>
      <vt:lpstr>關於公務人員升官等考試及格或晉升官等訓練合格人員之原職改派高一官等任用案，得追溯之生效日及得由新任首長追認派代案。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服務獎章申請案件NG退件實例</vt:lpstr>
      <vt:lpstr>「現職雇員換支薪級對照表」 自113年12月31日停止適用</vt:lpstr>
      <vt:lpstr>公教員工因公傷病住院醫療補助補充規定</vt:lpstr>
      <vt:lpstr>公教員工因公傷病住院醫療補助相關函釋一覽表</vt:lpstr>
      <vt:lpstr>PowerPoint 簡報</vt:lpstr>
      <vt:lpstr>PowerPoint 簡報</vt:lpstr>
      <vt:lpstr>PowerPoint 簡報</vt:lpstr>
      <vt:lpstr>114年度本府員工協助方案  2大升級措施</vt:lpstr>
      <vt:lpstr>本府員工協助方案 服務流程（1/4）</vt:lpstr>
      <vt:lpstr>PowerPoint 簡報</vt:lpstr>
      <vt:lpstr>PowerPoint 簡報</vt:lpstr>
      <vt:lpstr>PowerPoint 簡報</vt:lpstr>
      <vt:lpstr>114年特約醫院</vt:lpstr>
      <vt:lpstr>本府員工消費特約商店</vt:lpstr>
      <vt:lpstr>本府員工權益諮詢中心 提供人事相關諮詢服務，請同仁多加利用</vt:lpstr>
      <vt:lpstr>銓敘部及行政院人事行政總處設計公務人員退休所得試算系統，請多加利用</vt:lpstr>
      <vt:lpstr>臺中市政府人事處 開放檔案應用申請，歡迎多加利用！</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臺中市政府人事處</dc:title>
  <dc:creator>m4121</dc:creator>
  <cp:lastModifiedBy>teacher</cp:lastModifiedBy>
  <cp:revision>151</cp:revision>
  <cp:lastPrinted>2024-04-11T07:59:35Z</cp:lastPrinted>
  <dcterms:created xsi:type="dcterms:W3CDTF">2012-04-02T06:47:32Z</dcterms:created>
  <dcterms:modified xsi:type="dcterms:W3CDTF">2025-02-11T02:45:55Z</dcterms:modified>
</cp:coreProperties>
</file>