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oUQom+OhCIsCX6WP+qf0z6qQX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>
                <a:latin typeface="Microsoft JhengHei"/>
                <a:ea typeface="Microsoft JhengHei"/>
                <a:cs typeface="Microsoft JhengHei"/>
                <a:sym typeface="Microsoft JhengHei"/>
              </a:rPr>
              <a:t>1</a:t>
            </a:fld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82" name="Google Shape;182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>
                <a:latin typeface="Microsoft JhengHei"/>
                <a:ea typeface="Microsoft JhengHei"/>
                <a:cs typeface="Microsoft JhengHei"/>
                <a:sym typeface="Microsoft JhengHei"/>
              </a:rPr>
              <a:t>10</a:t>
            </a:fld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93" name="Google Shape;193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>
                <a:latin typeface="Microsoft JhengHei"/>
                <a:ea typeface="Microsoft JhengHei"/>
                <a:cs typeface="Microsoft JhengHei"/>
                <a:sym typeface="Microsoft JhengHei"/>
              </a:rPr>
              <a:t>11</a:t>
            </a:fld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>
                <a:latin typeface="Microsoft JhengHei"/>
                <a:ea typeface="Microsoft JhengHei"/>
                <a:cs typeface="Microsoft JhengHei"/>
                <a:sym typeface="Microsoft JhengHei"/>
              </a:rPr>
              <a:t>2</a:t>
            </a:fld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5" name="Google Shape;105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>
                <a:latin typeface="Microsoft JhengHei"/>
                <a:ea typeface="Microsoft JhengHei"/>
                <a:cs typeface="Microsoft JhengHei"/>
                <a:sym typeface="Microsoft JhengHei"/>
              </a:rPr>
              <a:t>3</a:t>
            </a:fld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6" name="Google Shape;11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>
                <a:latin typeface="Microsoft JhengHei"/>
                <a:ea typeface="Microsoft JhengHei"/>
                <a:cs typeface="Microsoft JhengHei"/>
                <a:sym typeface="Microsoft JhengHei"/>
              </a:rPr>
              <a:t>4</a:t>
            </a:fld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7" name="Google Shape;127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>
                <a:latin typeface="Microsoft JhengHei"/>
                <a:ea typeface="Microsoft JhengHei"/>
                <a:cs typeface="Microsoft JhengHei"/>
                <a:sym typeface="Microsoft JhengHei"/>
              </a:rPr>
              <a:t>5</a:t>
            </a:fld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8" name="Google Shape;138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>
                <a:latin typeface="Microsoft JhengHei"/>
                <a:ea typeface="Microsoft JhengHei"/>
                <a:cs typeface="Microsoft JhengHei"/>
                <a:sym typeface="Microsoft JhengHei"/>
              </a:rPr>
              <a:t>6</a:t>
            </a:fld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49" name="Google Shape;14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>
                <a:latin typeface="Microsoft JhengHei"/>
                <a:ea typeface="Microsoft JhengHei"/>
                <a:cs typeface="Microsoft JhengHei"/>
                <a:sym typeface="Microsoft JhengHei"/>
              </a:rPr>
              <a:t>7</a:t>
            </a:fld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60" name="Google Shape;160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>
                <a:latin typeface="Microsoft JhengHei"/>
                <a:ea typeface="Microsoft JhengHei"/>
                <a:cs typeface="Microsoft JhengHei"/>
                <a:sym typeface="Microsoft JhengHei"/>
              </a:rPr>
              <a:t>8</a:t>
            </a:fld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71" name="Google Shape;171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>
                <a:latin typeface="Microsoft JhengHei"/>
                <a:ea typeface="Microsoft JhengHei"/>
                <a:cs typeface="Microsoft JhengHei"/>
                <a:sym typeface="Microsoft JhengHei"/>
              </a:rPr>
              <a:t>9</a:t>
            </a:fld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Microsoft JhengHei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20"/>
              <a:buNone/>
              <a:defRPr sz="2400">
                <a:solidFill>
                  <a:schemeClr val="accent2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2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body" idx="1"/>
          </p:nvPr>
        </p:nvSpPr>
        <p:spPr>
          <a:xfrm rot="5400000">
            <a:off x="4837113" y="-1028700"/>
            <a:ext cx="4114800" cy="93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3"/>
          <p:cNvSpPr txBox="1">
            <a:spLocks noGrp="1"/>
          </p:cNvSpPr>
          <p:nvPr>
            <p:ph type="title"/>
          </p:nvPr>
        </p:nvSpPr>
        <p:spPr>
          <a:xfrm rot="5400000">
            <a:off x="8017814" y="2152001"/>
            <a:ext cx="5410200" cy="1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body" idx="1"/>
          </p:nvPr>
        </p:nvSpPr>
        <p:spPr>
          <a:xfrm rot="5400000">
            <a:off x="3256107" y="-741506"/>
            <a:ext cx="5410200" cy="7502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內容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Microsoft JhengHei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000">
                <a:solidFill>
                  <a:schemeClr val="accen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99999"/>
              </a:buClr>
              <a:buSzPts val="1600"/>
              <a:buNone/>
              <a:defRPr sz="2000">
                <a:solidFill>
                  <a:srgbClr val="999999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440"/>
              <a:buNone/>
              <a:defRPr sz="1800">
                <a:solidFill>
                  <a:srgbClr val="999999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99999"/>
              </a:buClr>
              <a:buSzPts val="1280"/>
              <a:buNone/>
              <a:defRPr sz="160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內容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2208213" y="1600200"/>
            <a:ext cx="457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7008813" y="1600200"/>
            <a:ext cx="457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marL="1828800" lvl="3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4pPr>
            <a:lvl5pPr marL="2286000" lvl="4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crosoft JhengHei"/>
              <a:buNone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80"/>
              <a:buNone/>
              <a:defRPr sz="2100" b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2208213" y="2505075"/>
            <a:ext cx="4572000" cy="3337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1371600" lvl="2" indent="-30988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▪"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1828800" lvl="3" indent="-29971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2286000" lvl="4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7008813" y="1600200"/>
            <a:ext cx="45720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80"/>
              <a:buNone/>
              <a:defRPr sz="2100" b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7008813" y="2505075"/>
            <a:ext cx="4572000" cy="3337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914400" lvl="1" indent="-32004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1371600" lvl="2" indent="-30988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▪"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1828800" lvl="3" indent="-29971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2286000" lvl="4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lvl="1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lvl="2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lvl="3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lvl="4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lvl="5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lvl="6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lvl="7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lvl="8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Microsoft JhengHei"/>
              <a:buNone/>
              <a:defRPr sz="26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1293813" y="533400"/>
            <a:ext cx="6858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920"/>
              <a:buChar char="▪"/>
              <a:defRPr sz="2400"/>
            </a:lvl1pPr>
            <a:lvl2pPr marL="914400" lvl="1" indent="-330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▪"/>
              <a:defRPr sz="1600"/>
            </a:lvl4pPr>
            <a:lvl5pPr marL="2286000" lvl="4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5pPr>
            <a:lvl6pPr marL="2743200" lvl="5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6pPr>
            <a:lvl7pPr marL="3200400" lvl="6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7pPr>
            <a:lvl8pPr marL="3657600" lvl="7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8pPr>
            <a:lvl9pPr marL="4114800" lvl="8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▪"/>
              <a:defRPr sz="14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837614" y="4583187"/>
            <a:ext cx="2743200" cy="113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Microsoft JhengHei"/>
              <a:buNone/>
              <a:defRPr sz="260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68" name="Google Shape;68;p21" descr="要新增影像的空白預留位置。按一下預留位置，然後選取您想要新增的影像。"/>
          <p:cNvSpPr>
            <a:spLocks noGrp="1"/>
          </p:cNvSpPr>
          <p:nvPr>
            <p:ph type="pic" idx="2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  <a:noFill/>
          <a:ln>
            <a:noFill/>
          </a:ln>
        </p:spPr>
        <p:txBody>
          <a:bodyPr spcFirstLastPara="1" wrap="square" lIns="91425" tIns="914400" rIns="91425" bIns="45700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R="0" lvl="2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R="0" lvl="3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R="0" lvl="4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R="0" lvl="5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body" idx="1"/>
          </p:nvPr>
        </p:nvSpPr>
        <p:spPr>
          <a:xfrm>
            <a:off x="8837614" y="4583187"/>
            <a:ext cx="2743200" cy="113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400"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lvl="1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lvl="2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lvl="3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lvl="4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lvl="5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lvl="6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lvl="7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lvl="8" indent="0" algn="ctr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crosoft JhengHei"/>
              <a:buNone/>
              <a:defRPr sz="3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914400" marR="0" lvl="1" indent="-32004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1371600" marR="0" lvl="2" indent="-30988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1828800" marR="0" lvl="3" indent="-29971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2286000" marR="0" lvl="4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2743200" marR="0" lvl="5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253576" y="6505078"/>
            <a:ext cx="9640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1" i="0" u="none" strike="noStrike" cap="none">
                <a:solidFill>
                  <a:srgbClr val="AB3C19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661800" y="156875"/>
            <a:ext cx="11229000" cy="27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zh-TW">
                <a:latin typeface="Arial"/>
                <a:ea typeface="Arial"/>
                <a:cs typeface="Arial"/>
                <a:sym typeface="Arial"/>
              </a:rPr>
              <a:t>109學年度自治主席選舉活動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"/>
          <p:cNvSpPr txBox="1">
            <a:spLocks noGrp="1"/>
          </p:cNvSpPr>
          <p:nvPr>
            <p:ph type="body" idx="1"/>
          </p:nvPr>
        </p:nvSpPr>
        <p:spPr>
          <a:xfrm>
            <a:off x="7600628" y="2339788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7432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920"/>
              <a:buChar char="▪"/>
            </a:pPr>
            <a:r>
              <a:rPr lang="zh-TW" sz="2400">
                <a:solidFill>
                  <a:srgbClr val="006699"/>
                </a:solidFill>
              </a:rPr>
              <a:t>候選人經歷與特質: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760"/>
              <a:buChar char="▪"/>
            </a:pPr>
            <a:r>
              <a:rPr lang="zh-TW" sz="2200">
                <a:solidFill>
                  <a:srgbClr val="006699"/>
                </a:solidFill>
              </a:rPr>
              <a:t>謙恭有禮，活潑可愛，樂於助人。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760"/>
              <a:buChar char="▪"/>
            </a:pPr>
            <a:r>
              <a:rPr lang="zh-TW" sz="2200">
                <a:solidFill>
                  <a:srgbClr val="006699"/>
                </a:solidFill>
              </a:rPr>
              <a:t>積極向上，品學兼優。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760"/>
              <a:buChar char="▪"/>
            </a:pPr>
            <a:r>
              <a:rPr lang="zh-TW" sz="2200">
                <a:solidFill>
                  <a:srgbClr val="006699"/>
                </a:solidFill>
              </a:rPr>
              <a:t>擔任班級幹部，做事認真負責，具領導力。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760"/>
              <a:buChar char="▪"/>
            </a:pPr>
            <a:r>
              <a:rPr lang="zh-TW" sz="2200">
                <a:solidFill>
                  <a:srgbClr val="006699"/>
                </a:solidFill>
              </a:rPr>
              <a:t>參加校內外多項國語文競賽，屢獲佳績。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760"/>
              <a:buChar char="▪"/>
            </a:pPr>
            <a:r>
              <a:rPr lang="zh-TW" sz="2200">
                <a:solidFill>
                  <a:srgbClr val="006699"/>
                </a:solidFill>
              </a:rPr>
              <a:t>專長為朗讀及演說，目前為閩南語演說培訓選手。</a:t>
            </a:r>
            <a:endParaRPr sz="2200">
              <a:solidFill>
                <a:srgbClr val="006699"/>
              </a:solidFill>
            </a:endParaRPr>
          </a:p>
        </p:txBody>
      </p:sp>
      <p:sp>
        <p:nvSpPr>
          <p:cNvPr id="185" name="Google Shape;185;p10"/>
          <p:cNvSpPr txBox="1"/>
          <p:nvPr/>
        </p:nvSpPr>
        <p:spPr>
          <a:xfrm>
            <a:off x="3374291" y="1695664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1760"/>
              <a:buFont typeface="Noto Sans Symbols"/>
              <a:buChar char="▪"/>
            </a:pPr>
            <a:r>
              <a:rPr lang="zh-TW" sz="22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政見: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760"/>
              <a:buFont typeface="Noto Sans Symbols"/>
              <a:buChar char="▪"/>
            </a:pPr>
            <a:r>
              <a:rPr lang="zh-TW" sz="22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奉獻一己專長，在晨光時間或午餐時間為大家說閩南語故事，推廣母語學習活動。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760"/>
              <a:buFont typeface="Noto Sans Symbols"/>
              <a:buChar char="▪"/>
            </a:pPr>
            <a:r>
              <a:rPr lang="zh-TW" sz="22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提倡視力保健，規劃早上及下午各一次【望遠凝視】活動。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760"/>
              <a:buFont typeface="Noto Sans Symbols"/>
              <a:buChar char="▪"/>
            </a:pPr>
            <a:r>
              <a:rPr lang="zh-TW" sz="22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規劃期末時跳蚤市場或義賣活動。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760"/>
              <a:buFont typeface="Noto Sans Symbols"/>
              <a:buChar char="▪"/>
            </a:pPr>
            <a:r>
              <a:rPr lang="zh-TW" sz="22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帶領服務團隊，定期為學校或社區服務。</a:t>
            </a:r>
            <a:endParaRPr sz="22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8636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None/>
            </a:pPr>
            <a:endParaRPr sz="28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8636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None/>
            </a:pPr>
            <a:endParaRPr sz="28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660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86" name="Google Shape;186;p10"/>
          <p:cNvSpPr txBox="1"/>
          <p:nvPr/>
        </p:nvSpPr>
        <p:spPr>
          <a:xfrm>
            <a:off x="1266195" y="3049680"/>
            <a:ext cx="1316225" cy="1065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3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None/>
            </a:pP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13700" b="0" i="0" u="none" strike="noStrike" cap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9 號 </a:t>
            </a:r>
            <a:endParaRPr sz="13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0"/>
          <p:cNvSpPr txBox="1">
            <a:spLocks noGrp="1"/>
          </p:cNvSpPr>
          <p:nvPr>
            <p:ph type="title"/>
          </p:nvPr>
        </p:nvSpPr>
        <p:spPr>
          <a:xfrm>
            <a:off x="3313647" y="495248"/>
            <a:ext cx="48487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icrosoft JhengHei"/>
              <a:buNone/>
            </a:pPr>
            <a:r>
              <a:rPr lang="zh-TW" sz="6000"/>
              <a:t> 9號 李沛玹</a:t>
            </a:r>
            <a:endParaRPr sz="6000"/>
          </a:p>
        </p:txBody>
      </p:sp>
      <p:sp>
        <p:nvSpPr>
          <p:cNvPr id="188" name="Google Shape;188;p10"/>
          <p:cNvSpPr txBox="1"/>
          <p:nvPr/>
        </p:nvSpPr>
        <p:spPr>
          <a:xfrm>
            <a:off x="7539984" y="945057"/>
            <a:ext cx="37674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crosoft JhengHei"/>
              <a:buNone/>
            </a:pPr>
            <a:r>
              <a:rPr lang="zh-TW" sz="3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五年戊班真心推薦!      </a:t>
            </a:r>
            <a:endParaRPr sz="34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189" name="Google Shape;18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44971" y="335523"/>
            <a:ext cx="1977277" cy="2795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1"/>
          <p:cNvSpPr txBox="1">
            <a:spLocks noGrp="1"/>
          </p:cNvSpPr>
          <p:nvPr>
            <p:ph type="title"/>
          </p:nvPr>
        </p:nvSpPr>
        <p:spPr>
          <a:xfrm>
            <a:off x="3459126" y="2010600"/>
            <a:ext cx="8243400" cy="24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zh-TW" sz="80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sz="6777">
                <a:latin typeface="Arial"/>
                <a:ea typeface="Arial"/>
                <a:cs typeface="Arial"/>
                <a:sym typeface="Arial"/>
              </a:rPr>
              <a:t>6/25星期五</a:t>
            </a:r>
            <a:endParaRPr sz="6777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8032"/>
              <a:buFont typeface="Arial"/>
              <a:buNone/>
            </a:pPr>
            <a:r>
              <a:rPr lang="zh-TW" sz="6777">
                <a:latin typeface="Arial"/>
                <a:ea typeface="Arial"/>
                <a:cs typeface="Arial"/>
                <a:sym typeface="Arial"/>
              </a:rPr>
              <a:t>上午8:00~下午8:00</a:t>
            </a:r>
            <a:r>
              <a:rPr lang="zh-TW" sz="800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8000">
                <a:latin typeface="Arial"/>
                <a:ea typeface="Arial"/>
                <a:cs typeface="Arial"/>
                <a:sym typeface="Arial"/>
              </a:rPr>
            </a:br>
            <a:endParaRPr sz="8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1"/>
          <p:cNvSpPr txBox="1">
            <a:spLocks noGrp="1"/>
          </p:cNvSpPr>
          <p:nvPr>
            <p:ph type="body" idx="1"/>
          </p:nvPr>
        </p:nvSpPr>
        <p:spPr>
          <a:xfrm>
            <a:off x="4076364" y="3664054"/>
            <a:ext cx="70089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040"/>
              <a:buNone/>
            </a:pPr>
            <a:r>
              <a:rPr lang="zh-TW" sz="6000">
                <a:latin typeface="Arial"/>
                <a:ea typeface="Arial"/>
                <a:cs typeface="Arial"/>
                <a:sym typeface="Arial"/>
              </a:rPr>
              <a:t>記得上網投票喔!</a:t>
            </a:r>
            <a:endParaRPr sz="6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7521387" y="3200400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2560"/>
              <a:buChar char="▪"/>
            </a:pPr>
            <a:r>
              <a:rPr lang="zh-TW" sz="3200">
                <a:solidFill>
                  <a:srgbClr val="006699"/>
                </a:solidFill>
              </a:rPr>
              <a:t>候選人經歷與特質:</a:t>
            </a:r>
            <a:endParaRPr sz="3200">
              <a:solidFill>
                <a:srgbClr val="006699"/>
              </a:solidFill>
            </a:endParaRPr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560"/>
              <a:buChar char="▪"/>
            </a:pPr>
            <a:r>
              <a:rPr lang="zh-TW" sz="3200">
                <a:solidFill>
                  <a:srgbClr val="006699"/>
                </a:solidFill>
              </a:rPr>
              <a:t>做事盡責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560"/>
              <a:buChar char="▪"/>
            </a:pPr>
            <a:r>
              <a:rPr lang="zh-TW" sz="3200">
                <a:solidFill>
                  <a:srgbClr val="006699"/>
                </a:solidFill>
              </a:rPr>
              <a:t>友愛同學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560"/>
              <a:buChar char="▪"/>
            </a:pPr>
            <a:r>
              <a:rPr lang="zh-TW" sz="3200">
                <a:solidFill>
                  <a:srgbClr val="006699"/>
                </a:solidFill>
              </a:rPr>
              <a:t>個性開朗</a:t>
            </a:r>
            <a:endParaRPr sz="3200">
              <a:solidFill>
                <a:srgbClr val="006699"/>
              </a:solidFill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3543954" y="2559423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2560"/>
              <a:buFont typeface="Noto Sans Symbols"/>
              <a:buChar char="▪"/>
            </a:pPr>
            <a:r>
              <a:rPr lang="zh-TW" sz="32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政見:</a:t>
            </a:r>
            <a:endParaRPr sz="32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560"/>
              <a:buFont typeface="Noto Sans Symbols"/>
              <a:buChar char="▪"/>
            </a:pPr>
            <a:r>
              <a:rPr lang="zh-TW" sz="32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班班有冷氣 </a:t>
            </a:r>
            <a:endParaRPr sz="32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560"/>
              <a:buFont typeface="Noto Sans Symbols"/>
              <a:buChar char="▪"/>
            </a:pPr>
            <a:r>
              <a:rPr lang="zh-TW" sz="32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教室有窗簾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560"/>
              <a:buFont typeface="Noto Sans Symbols"/>
              <a:buChar char="▪"/>
            </a:pPr>
            <a:r>
              <a:rPr lang="zh-TW" sz="32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週三午餐多元化</a:t>
            </a:r>
            <a:endParaRPr/>
          </a:p>
        </p:txBody>
      </p:sp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9292" y="265709"/>
            <a:ext cx="2182849" cy="30471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 txBox="1"/>
          <p:nvPr/>
        </p:nvSpPr>
        <p:spPr>
          <a:xfrm>
            <a:off x="1146125" y="2935700"/>
            <a:ext cx="1380600" cy="14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40000"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None/>
            </a:pP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13700" b="0" i="0" u="none" strike="noStrike" cap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1 號 </a:t>
            </a:r>
            <a:endParaRPr sz="13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3313647" y="495248"/>
            <a:ext cx="48487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icrosoft JhengHei"/>
              <a:buNone/>
            </a:pPr>
            <a:r>
              <a:rPr lang="zh-TW" sz="6000"/>
              <a:t>1 號   吳承家      </a:t>
            </a:r>
            <a:endParaRPr sz="6000"/>
          </a:p>
        </p:txBody>
      </p:sp>
      <p:sp>
        <p:nvSpPr>
          <p:cNvPr id="101" name="Google Shape;101;p2"/>
          <p:cNvSpPr txBox="1"/>
          <p:nvPr/>
        </p:nvSpPr>
        <p:spPr>
          <a:xfrm>
            <a:off x="7407075" y="1132850"/>
            <a:ext cx="37674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crosoft JhengHei"/>
              <a:buNone/>
            </a:pPr>
            <a:r>
              <a:rPr lang="zh-TW" sz="3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五年己班真心推薦!      </a:t>
            </a:r>
            <a:endParaRPr sz="34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body" idx="1"/>
          </p:nvPr>
        </p:nvSpPr>
        <p:spPr>
          <a:xfrm>
            <a:off x="7547228" y="2740398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2560"/>
              <a:buChar char="▪"/>
            </a:pPr>
            <a:r>
              <a:rPr lang="zh-TW" sz="3200">
                <a:solidFill>
                  <a:srgbClr val="006699"/>
                </a:solidFill>
              </a:rPr>
              <a:t>候選人經歷與特質: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920"/>
              <a:buChar char="▪"/>
            </a:pPr>
            <a:r>
              <a:rPr lang="zh-TW" sz="2400">
                <a:solidFill>
                  <a:srgbClr val="006699"/>
                </a:solidFill>
              </a:rPr>
              <a:t>個性溫和善良，樂於助人。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920"/>
              <a:buChar char="▪"/>
            </a:pPr>
            <a:r>
              <a:rPr lang="zh-TW" sz="2400">
                <a:solidFill>
                  <a:srgbClr val="006699"/>
                </a:solidFill>
              </a:rPr>
              <a:t>至善盃鋼琴比賽第一名。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920"/>
              <a:buChar char="▪"/>
            </a:pPr>
            <a:r>
              <a:rPr lang="zh-TW" sz="2400">
                <a:solidFill>
                  <a:srgbClr val="006699"/>
                </a:solidFill>
              </a:rPr>
              <a:t>國語文朗讀比賽第二名。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920"/>
              <a:buChar char="▪"/>
            </a:pPr>
            <a:r>
              <a:rPr lang="zh-TW" sz="2400">
                <a:solidFill>
                  <a:srgbClr val="006699"/>
                </a:solidFill>
              </a:rPr>
              <a:t>參加多次鋼琴比賽，都榮獲佳績。</a:t>
            </a:r>
            <a:endParaRPr/>
          </a:p>
        </p:txBody>
      </p:sp>
      <p:sp>
        <p:nvSpPr>
          <p:cNvPr id="108" name="Google Shape;108;p3"/>
          <p:cNvSpPr txBox="1"/>
          <p:nvPr/>
        </p:nvSpPr>
        <p:spPr>
          <a:xfrm>
            <a:off x="3381535" y="1872270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2560"/>
              <a:buFont typeface="Noto Sans Symbols"/>
              <a:buChar char="▪"/>
            </a:pPr>
            <a:r>
              <a:rPr lang="zh-TW" sz="32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政見: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560"/>
              <a:buFont typeface="Noto Sans Symbols"/>
              <a:buChar char="▪"/>
            </a:pPr>
            <a:r>
              <a:rPr lang="zh-TW" sz="32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廚房增加甜湯次數。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560"/>
              <a:buFont typeface="Noto Sans Symbols"/>
              <a:buChar char="▪"/>
            </a:pPr>
            <a:r>
              <a:rPr lang="zh-TW" sz="32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每學期都能有一次戶外教學。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560"/>
              <a:buFont typeface="Noto Sans Symbols"/>
              <a:buChar char="▪"/>
            </a:pPr>
            <a:r>
              <a:rPr lang="zh-TW" sz="32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每班每年都能配發一顆躲避球，以及一項桌遊，增加下課樂趣。</a:t>
            </a:r>
            <a:endParaRPr sz="32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1266200" y="3049675"/>
            <a:ext cx="1838100" cy="15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55000"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None/>
            </a:pP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13700" b="0" i="0" u="none" strike="noStrike" cap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2 號 </a:t>
            </a:r>
            <a:endParaRPr sz="13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title"/>
          </p:nvPr>
        </p:nvSpPr>
        <p:spPr>
          <a:xfrm>
            <a:off x="3313647" y="495248"/>
            <a:ext cx="48487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icrosoft JhengHei"/>
              <a:buNone/>
            </a:pPr>
            <a:r>
              <a:rPr lang="zh-TW" sz="6000"/>
              <a:t> 2號  梁羽彤</a:t>
            </a:r>
            <a:endParaRPr sz="6000"/>
          </a:p>
        </p:txBody>
      </p:sp>
      <p:sp>
        <p:nvSpPr>
          <p:cNvPr id="111" name="Google Shape;111;p3"/>
          <p:cNvSpPr txBox="1"/>
          <p:nvPr/>
        </p:nvSpPr>
        <p:spPr>
          <a:xfrm>
            <a:off x="7407087" y="1132847"/>
            <a:ext cx="37674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crosoft JhengHei"/>
              <a:buNone/>
            </a:pPr>
            <a:r>
              <a:rPr lang="zh-TW" sz="3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五年庚班真心推薦!      </a:t>
            </a:r>
            <a:endParaRPr sz="34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112" name="Google Shape;11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5910" y="495248"/>
            <a:ext cx="2395625" cy="274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body" idx="1"/>
          </p:nvPr>
        </p:nvSpPr>
        <p:spPr>
          <a:xfrm>
            <a:off x="7545454" y="2743200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候選人經歷與特質: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我個性謹慎，熱心助人。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在三、四年級時，連續擔任三次班長。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在一人一樂器時，我都負責彈伴奏。</a:t>
            </a:r>
            <a:endParaRPr/>
          </a:p>
          <a:p>
            <a:pPr marL="274320" lvl="0" indent="-660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</a:pPr>
            <a:endParaRPr sz="3200">
              <a:solidFill>
                <a:srgbClr val="006699"/>
              </a:solidFill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3313647" y="2057400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政見: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每日午餐時間增加5分鐘。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圖書館書的借閱量希望能恢復4本。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請知名作家到校演講並和學生互動。</a:t>
            </a:r>
            <a:endParaRPr sz="28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660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1266200" y="3049675"/>
            <a:ext cx="1657500" cy="14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47500"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None/>
            </a:pP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13700" b="0" i="0" u="none" strike="noStrike" cap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3 號 </a:t>
            </a:r>
            <a:endParaRPr sz="13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 txBox="1">
            <a:spLocks noGrp="1"/>
          </p:cNvSpPr>
          <p:nvPr>
            <p:ph type="title"/>
          </p:nvPr>
        </p:nvSpPr>
        <p:spPr>
          <a:xfrm>
            <a:off x="3313647" y="495248"/>
            <a:ext cx="48487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icrosoft JhengHei"/>
              <a:buNone/>
            </a:pPr>
            <a:r>
              <a:rPr lang="zh-TW" sz="6000"/>
              <a:t> 3號  楊博妘</a:t>
            </a:r>
            <a:endParaRPr sz="6000"/>
          </a:p>
        </p:txBody>
      </p:sp>
      <p:sp>
        <p:nvSpPr>
          <p:cNvPr id="122" name="Google Shape;122;p4"/>
          <p:cNvSpPr txBox="1"/>
          <p:nvPr/>
        </p:nvSpPr>
        <p:spPr>
          <a:xfrm>
            <a:off x="7407087" y="1132847"/>
            <a:ext cx="37674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crosoft JhengHei"/>
              <a:buNone/>
            </a:pPr>
            <a:r>
              <a:rPr lang="zh-TW" sz="3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五年甲班真心推薦!      </a:t>
            </a:r>
            <a:endParaRPr sz="34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1646" y="495248"/>
            <a:ext cx="2268050" cy="2796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 txBox="1">
            <a:spLocks noGrp="1"/>
          </p:cNvSpPr>
          <p:nvPr>
            <p:ph type="body" idx="1"/>
          </p:nvPr>
        </p:nvSpPr>
        <p:spPr>
          <a:xfrm>
            <a:off x="7620975" y="2780739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候選人經歷與特質: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成績優良。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有正義感。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參與閩南語演說。</a:t>
            </a:r>
            <a:endParaRPr/>
          </a:p>
          <a:p>
            <a:pPr marL="274320" lvl="0" indent="-660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</a:pPr>
            <a:endParaRPr sz="3200">
              <a:solidFill>
                <a:srgbClr val="006699"/>
              </a:solidFill>
            </a:endParaRPr>
          </a:p>
        </p:txBody>
      </p:sp>
      <p:sp>
        <p:nvSpPr>
          <p:cNvPr id="130" name="Google Shape;130;p5"/>
          <p:cNvSpPr txBox="1"/>
          <p:nvPr/>
        </p:nvSpPr>
        <p:spPr>
          <a:xfrm>
            <a:off x="3313647" y="1835722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政見: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920"/>
              <a:buFont typeface="Noto Sans Symbols"/>
              <a:buChar char="▪"/>
            </a:pPr>
            <a:r>
              <a:rPr lang="zh-TW" sz="24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午休時間開放圖書館可閱讀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920"/>
              <a:buFont typeface="Noto Sans Symbols"/>
              <a:buChar char="▪"/>
            </a:pPr>
            <a:r>
              <a:rPr lang="zh-TW" sz="24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在西南球場增設遊樂器材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920"/>
              <a:buFont typeface="Noto Sans Symbols"/>
              <a:buChar char="▪"/>
            </a:pPr>
            <a:r>
              <a:rPr lang="zh-TW" sz="24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高年級定期評量可提早交卷並至視聽教室等候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920"/>
              <a:buFont typeface="Noto Sans Symbols"/>
              <a:buChar char="▪"/>
            </a:pPr>
            <a:r>
              <a:rPr lang="zh-TW" sz="24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品德之星名額改為1～2位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920"/>
              <a:buFont typeface="Noto Sans Symbols"/>
              <a:buChar char="▪"/>
            </a:pPr>
            <a:r>
              <a:rPr lang="zh-TW" sz="24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校內設置販賣機或商店</a:t>
            </a:r>
            <a:endParaRPr sz="24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8636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None/>
            </a:pPr>
            <a:endParaRPr sz="28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660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1" name="Google Shape;131;p5"/>
          <p:cNvSpPr txBox="1"/>
          <p:nvPr/>
        </p:nvSpPr>
        <p:spPr>
          <a:xfrm>
            <a:off x="1324163" y="2715900"/>
            <a:ext cx="1511700" cy="14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47500"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None/>
            </a:pP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13700" b="0" i="0" u="none" strike="noStrike" cap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4 號 </a:t>
            </a:r>
            <a:endParaRPr sz="13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3313647" y="495248"/>
            <a:ext cx="48487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icrosoft JhengHei"/>
              <a:buNone/>
            </a:pPr>
            <a:r>
              <a:rPr lang="zh-TW" sz="6000"/>
              <a:t> 4號 蔡侑廷</a:t>
            </a:r>
            <a:endParaRPr sz="6000"/>
          </a:p>
        </p:txBody>
      </p:sp>
      <p:sp>
        <p:nvSpPr>
          <p:cNvPr id="133" name="Google Shape;133;p5"/>
          <p:cNvSpPr txBox="1"/>
          <p:nvPr/>
        </p:nvSpPr>
        <p:spPr>
          <a:xfrm>
            <a:off x="7407087" y="1132847"/>
            <a:ext cx="37674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crosoft JhengHei"/>
              <a:buNone/>
            </a:pPr>
            <a:r>
              <a:rPr lang="zh-TW" sz="3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五年壬班真心推薦!      </a:t>
            </a:r>
            <a:endParaRPr sz="34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134" name="Google Shape;13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7240" y="140007"/>
            <a:ext cx="1985540" cy="31113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body" idx="1"/>
          </p:nvPr>
        </p:nvSpPr>
        <p:spPr>
          <a:xfrm>
            <a:off x="7647869" y="2743200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候選人經歷與特質: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600"/>
              <a:buChar char="▪"/>
            </a:pPr>
            <a:r>
              <a:rPr lang="zh-TW">
                <a:solidFill>
                  <a:srgbClr val="006699"/>
                </a:solidFill>
              </a:rPr>
              <a:t>榮獲校內五年級作文比賽第2名。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600"/>
              <a:buChar char="▪"/>
            </a:pPr>
            <a:r>
              <a:rPr lang="zh-TW">
                <a:solidFill>
                  <a:srgbClr val="006699"/>
                </a:solidFill>
              </a:rPr>
              <a:t>三年級榮獲健康兒童模範生。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600"/>
              <a:buChar char="▪"/>
            </a:pPr>
            <a:r>
              <a:rPr lang="zh-TW">
                <a:solidFill>
                  <a:srgbClr val="006699"/>
                </a:solidFill>
              </a:rPr>
              <a:t>一年級榮獲市長獎模範兒童。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600"/>
              <a:buChar char="▪"/>
            </a:pPr>
            <a:r>
              <a:rPr lang="zh-TW">
                <a:solidFill>
                  <a:srgbClr val="006699"/>
                </a:solidFill>
              </a:rPr>
              <a:t>品性優良，多次榮獲品德之星。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600"/>
              <a:buChar char="▪"/>
            </a:pPr>
            <a:r>
              <a:rPr lang="zh-TW">
                <a:solidFill>
                  <a:srgbClr val="006699"/>
                </a:solidFill>
              </a:rPr>
              <a:t>喜愛大自然，樂於分享。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600"/>
              <a:buChar char="▪"/>
            </a:pPr>
            <a:r>
              <a:rPr lang="zh-TW">
                <a:solidFill>
                  <a:srgbClr val="006699"/>
                </a:solidFill>
              </a:rPr>
              <a:t>自信樂觀、樂於助人。</a:t>
            </a:r>
            <a:endParaRPr sz="3200">
              <a:solidFill>
                <a:srgbClr val="006699"/>
              </a:solidFill>
            </a:endParaRPr>
          </a:p>
        </p:txBody>
      </p:sp>
      <p:sp>
        <p:nvSpPr>
          <p:cNvPr id="141" name="Google Shape;141;p6"/>
          <p:cNvSpPr txBox="1"/>
          <p:nvPr/>
        </p:nvSpPr>
        <p:spPr>
          <a:xfrm>
            <a:off x="3370712" y="1733055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政見: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600"/>
              <a:buFont typeface="Noto Sans Symbols"/>
              <a:buChar char="▪"/>
            </a:pPr>
            <a:r>
              <a:rPr lang="zh-TW" sz="20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建議學校運動會和兒童節舉辦跳蚤市場活動，讓運動會及兒童節更加熱鬧有趣。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600"/>
              <a:buFont typeface="Noto Sans Symbols"/>
              <a:buChar char="▪"/>
            </a:pPr>
            <a:r>
              <a:rPr lang="zh-TW" sz="20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每班發一顆班球(籃球和躲避球)鼓勵學生運動，強健身心。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600"/>
              <a:buFont typeface="Noto Sans Symbols"/>
              <a:buChar char="▪"/>
            </a:pPr>
            <a:r>
              <a:rPr lang="zh-TW" sz="20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建議將綜合球場的籃球框架擺正，讓學生擁有好的運動場地。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600"/>
              <a:buFont typeface="Noto Sans Symbols"/>
              <a:buChar char="▪"/>
            </a:pPr>
            <a:r>
              <a:rPr lang="zh-TW" sz="20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兒童節當天有一節課的上下課時間顛倒，讓學生在兒童節這一天過得超級快樂。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600"/>
              <a:buFont typeface="Noto Sans Symbols"/>
              <a:buChar char="▪"/>
            </a:pPr>
            <a:r>
              <a:rPr lang="zh-TW" sz="20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暑假前一週能舉辦漆彈節、水彈節，清涼消暑，Happy Ending！</a:t>
            </a:r>
            <a:endParaRPr sz="28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660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42" name="Google Shape;142;p6"/>
          <p:cNvSpPr txBox="1"/>
          <p:nvPr/>
        </p:nvSpPr>
        <p:spPr>
          <a:xfrm>
            <a:off x="1266195" y="3049680"/>
            <a:ext cx="1316225" cy="1065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3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None/>
            </a:pP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13700" b="0" i="0" u="none" strike="noStrike" cap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5 號 </a:t>
            </a:r>
            <a:endParaRPr sz="13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6"/>
          <p:cNvSpPr txBox="1">
            <a:spLocks noGrp="1"/>
          </p:cNvSpPr>
          <p:nvPr>
            <p:ph type="title"/>
          </p:nvPr>
        </p:nvSpPr>
        <p:spPr>
          <a:xfrm>
            <a:off x="3313647" y="495248"/>
            <a:ext cx="48487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icrosoft JhengHei"/>
              <a:buNone/>
            </a:pPr>
            <a:r>
              <a:rPr lang="zh-TW" sz="6000"/>
              <a:t> 5號 紀 昱 綸</a:t>
            </a:r>
            <a:endParaRPr sz="6000"/>
          </a:p>
        </p:txBody>
      </p:sp>
      <p:sp>
        <p:nvSpPr>
          <p:cNvPr id="144" name="Google Shape;144;p6"/>
          <p:cNvSpPr txBox="1"/>
          <p:nvPr/>
        </p:nvSpPr>
        <p:spPr>
          <a:xfrm>
            <a:off x="7407087" y="1132847"/>
            <a:ext cx="37674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crosoft JhengHei"/>
              <a:buNone/>
            </a:pPr>
            <a:r>
              <a:rPr lang="zh-TW" sz="3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五年丙班真心推薦!      </a:t>
            </a:r>
            <a:endParaRPr sz="34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145" name="Google Shape;14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280" y="221181"/>
            <a:ext cx="2028651" cy="2948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"/>
          <p:cNvSpPr txBox="1">
            <a:spLocks noGrp="1"/>
          </p:cNvSpPr>
          <p:nvPr>
            <p:ph type="body" idx="1"/>
          </p:nvPr>
        </p:nvSpPr>
        <p:spPr>
          <a:xfrm>
            <a:off x="7637540" y="2297590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候選人經歷與特質: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曾擔任過幾次班長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曾代表學校參加校外朗讀比賽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個性較大方、外向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善於統籌活動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具有領導能力</a:t>
            </a:r>
            <a:endParaRPr sz="2800">
              <a:solidFill>
                <a:srgbClr val="006699"/>
              </a:solidFill>
            </a:endParaRPr>
          </a:p>
        </p:txBody>
      </p:sp>
      <p:sp>
        <p:nvSpPr>
          <p:cNvPr id="152" name="Google Shape;152;p7"/>
          <p:cNvSpPr txBox="1"/>
          <p:nvPr/>
        </p:nvSpPr>
        <p:spPr>
          <a:xfrm>
            <a:off x="3377718" y="1875144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政見: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建議多邀請一些能激勵人心的人士來學校演講。</a:t>
            </a:r>
            <a:endParaRPr sz="28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為營養午餐增設網站，提供選擇並進行投票。</a:t>
            </a:r>
            <a:endParaRPr sz="28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建議每年舉辦跳蚤市場，發揮物品的最大功效。</a:t>
            </a:r>
            <a:endParaRPr sz="28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660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53" name="Google Shape;153;p7"/>
          <p:cNvSpPr txBox="1"/>
          <p:nvPr/>
        </p:nvSpPr>
        <p:spPr>
          <a:xfrm>
            <a:off x="1266195" y="3049680"/>
            <a:ext cx="1316225" cy="1065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3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None/>
            </a:pP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13700" b="0" i="0" u="none" strike="noStrike" cap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6 號 </a:t>
            </a:r>
            <a:endParaRPr sz="13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7"/>
          <p:cNvSpPr txBox="1">
            <a:spLocks noGrp="1"/>
          </p:cNvSpPr>
          <p:nvPr>
            <p:ph type="title"/>
          </p:nvPr>
        </p:nvSpPr>
        <p:spPr>
          <a:xfrm>
            <a:off x="3313647" y="495248"/>
            <a:ext cx="48487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icrosoft JhengHei"/>
              <a:buNone/>
            </a:pPr>
            <a:r>
              <a:rPr lang="zh-TW" sz="6000"/>
              <a:t> 6號 王若伊</a:t>
            </a:r>
            <a:endParaRPr sz="6000"/>
          </a:p>
        </p:txBody>
      </p:sp>
      <p:sp>
        <p:nvSpPr>
          <p:cNvPr id="155" name="Google Shape;155;p7"/>
          <p:cNvSpPr txBox="1"/>
          <p:nvPr/>
        </p:nvSpPr>
        <p:spPr>
          <a:xfrm>
            <a:off x="7420534" y="903788"/>
            <a:ext cx="37674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crosoft JhengHei"/>
              <a:buNone/>
            </a:pPr>
            <a:r>
              <a:rPr lang="zh-TW" sz="3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五年乙班真心推薦!      </a:t>
            </a:r>
            <a:endParaRPr sz="34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156" name="Google Shape;15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6136" y="401118"/>
            <a:ext cx="2216342" cy="2948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"/>
          <p:cNvSpPr txBox="1">
            <a:spLocks noGrp="1"/>
          </p:cNvSpPr>
          <p:nvPr>
            <p:ph type="body" idx="1"/>
          </p:nvPr>
        </p:nvSpPr>
        <p:spPr>
          <a:xfrm>
            <a:off x="7539984" y="2299447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2240"/>
              <a:buChar char="▪"/>
            </a:pPr>
            <a:r>
              <a:rPr lang="zh-TW" sz="2800">
                <a:solidFill>
                  <a:srgbClr val="006699"/>
                </a:solidFill>
              </a:rPr>
              <a:t>候選人經歷與特質: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600"/>
              <a:buChar char="▪"/>
            </a:pPr>
            <a:r>
              <a:rPr lang="zh-TW">
                <a:solidFill>
                  <a:srgbClr val="006699"/>
                </a:solidFill>
              </a:rPr>
              <a:t>正直良善，任勞任怨，擔任班長認真負責。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600"/>
              <a:buChar char="▪"/>
            </a:pPr>
            <a:r>
              <a:rPr lang="zh-TW">
                <a:solidFill>
                  <a:srgbClr val="006699"/>
                </a:solidFill>
              </a:rPr>
              <a:t>品學兼優，定期評量名列前茅，當選市長模範生。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600"/>
              <a:buChar char="▪"/>
            </a:pPr>
            <a:r>
              <a:rPr lang="zh-TW">
                <a:solidFill>
                  <a:srgbClr val="006699"/>
                </a:solidFill>
              </a:rPr>
              <a:t>加入足球隊，代表學校出賽，成績優異。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ts val="1600"/>
              <a:buChar char="▪"/>
            </a:pPr>
            <a:r>
              <a:rPr lang="zh-TW">
                <a:solidFill>
                  <a:srgbClr val="006699"/>
                </a:solidFill>
              </a:rPr>
              <a:t>班級人氣王，深受同學的信任與肯定。</a:t>
            </a:r>
            <a:endParaRPr/>
          </a:p>
          <a:p>
            <a:pPr marL="274320" lvl="0" indent="-8636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endParaRPr sz="2800">
              <a:solidFill>
                <a:srgbClr val="006699"/>
              </a:solidFill>
            </a:endParaRPr>
          </a:p>
        </p:txBody>
      </p:sp>
      <p:sp>
        <p:nvSpPr>
          <p:cNvPr id="163" name="Google Shape;163;p8"/>
          <p:cNvSpPr txBox="1"/>
          <p:nvPr/>
        </p:nvSpPr>
        <p:spPr>
          <a:xfrm>
            <a:off x="3374291" y="1695664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政見: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600"/>
              <a:buFont typeface="Noto Sans Symbols"/>
              <a:buChar char="▪"/>
            </a:pPr>
            <a:r>
              <a:rPr lang="zh-TW" sz="20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班班有冷氣—學習更有力。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600"/>
              <a:buFont typeface="Noto Sans Symbols"/>
              <a:buChar char="▪"/>
            </a:pPr>
            <a:r>
              <a:rPr lang="zh-TW" sz="20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廁所缺衛生紙—應急找五丁。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600"/>
              <a:buFont typeface="Noto Sans Symbols"/>
              <a:buChar char="▪"/>
            </a:pPr>
            <a:r>
              <a:rPr lang="zh-TW" sz="20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兒童節禮物—我兒童，我決定。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600"/>
              <a:buFont typeface="Noto Sans Symbols"/>
              <a:buChar char="▪"/>
            </a:pPr>
            <a:r>
              <a:rPr lang="zh-TW" sz="20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繽紛耶誕節—舉辦園遊會才熱鬧。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600"/>
              <a:buFont typeface="Noto Sans Symbols"/>
              <a:buChar char="▪"/>
            </a:pPr>
            <a:r>
              <a:rPr lang="zh-TW" sz="20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生活秩序第一名—便服日，多一日。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600"/>
              <a:buFont typeface="Noto Sans Symbols"/>
              <a:buChar char="▪"/>
            </a:pPr>
            <a:r>
              <a:rPr lang="zh-TW" sz="20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組成說故事志工團—為低年級說故事。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1600"/>
              <a:buFont typeface="Noto Sans Symbols"/>
              <a:buChar char="▪"/>
            </a:pPr>
            <a:r>
              <a:rPr lang="zh-TW" sz="20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借閱書籍每人十冊—十全十美愛閱讀。</a:t>
            </a:r>
            <a:endParaRPr sz="20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8636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None/>
            </a:pPr>
            <a:endParaRPr sz="28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660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64" name="Google Shape;164;p8"/>
          <p:cNvSpPr txBox="1"/>
          <p:nvPr/>
        </p:nvSpPr>
        <p:spPr>
          <a:xfrm>
            <a:off x="1266195" y="3049680"/>
            <a:ext cx="1316225" cy="1065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3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None/>
            </a:pP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13700" b="0" i="0" u="none" strike="noStrike" cap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7 號 </a:t>
            </a:r>
            <a:endParaRPr sz="13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8"/>
          <p:cNvSpPr txBox="1">
            <a:spLocks noGrp="1"/>
          </p:cNvSpPr>
          <p:nvPr>
            <p:ph type="title"/>
          </p:nvPr>
        </p:nvSpPr>
        <p:spPr>
          <a:xfrm>
            <a:off x="3313647" y="495248"/>
            <a:ext cx="48487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icrosoft JhengHei"/>
              <a:buNone/>
            </a:pPr>
            <a:r>
              <a:rPr lang="zh-TW" sz="6000"/>
              <a:t> 7號 鄭詠達</a:t>
            </a:r>
            <a:endParaRPr sz="6000"/>
          </a:p>
        </p:txBody>
      </p:sp>
      <p:sp>
        <p:nvSpPr>
          <p:cNvPr id="166" name="Google Shape;166;p8"/>
          <p:cNvSpPr txBox="1"/>
          <p:nvPr/>
        </p:nvSpPr>
        <p:spPr>
          <a:xfrm>
            <a:off x="7420534" y="945057"/>
            <a:ext cx="37674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crosoft JhengHei"/>
              <a:buNone/>
            </a:pPr>
            <a:r>
              <a:rPr lang="zh-TW" sz="3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五年丁班真心推薦!      </a:t>
            </a:r>
            <a:endParaRPr sz="34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167" name="Google Shape;16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7652" y="364871"/>
            <a:ext cx="2087972" cy="3020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"/>
          <p:cNvSpPr txBox="1">
            <a:spLocks noGrp="1"/>
          </p:cNvSpPr>
          <p:nvPr>
            <p:ph type="body" idx="1"/>
          </p:nvPr>
        </p:nvSpPr>
        <p:spPr>
          <a:xfrm>
            <a:off x="7539984" y="2299447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7432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80000"/>
              <a:buChar char="▪"/>
            </a:pPr>
            <a:r>
              <a:rPr lang="zh-TW" sz="2400">
                <a:solidFill>
                  <a:srgbClr val="006699"/>
                </a:solidFill>
              </a:rPr>
              <a:t>候選人經歷與特質: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ct val="80000"/>
              <a:buChar char="▪"/>
            </a:pPr>
            <a:r>
              <a:rPr lang="zh-TW" sz="2400">
                <a:solidFill>
                  <a:srgbClr val="006699"/>
                </a:solidFill>
              </a:rPr>
              <a:t>對人和善、樂於助人、成熟穩重。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ct val="80000"/>
              <a:buChar char="▪"/>
            </a:pPr>
            <a:r>
              <a:rPr lang="zh-TW" sz="2400">
                <a:solidFill>
                  <a:srgbClr val="006699"/>
                </a:solidFill>
              </a:rPr>
              <a:t>觀音杯比賽，每年都獲得佳績。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ct val="80000"/>
              <a:buChar char="▪"/>
            </a:pPr>
            <a:r>
              <a:rPr lang="zh-TW" sz="2400">
                <a:solidFill>
                  <a:srgbClr val="006699"/>
                </a:solidFill>
              </a:rPr>
              <a:t>學業成績優良。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ct val="80000"/>
              <a:buChar char="▪"/>
            </a:pPr>
            <a:r>
              <a:rPr lang="zh-TW" sz="2400">
                <a:solidFill>
                  <a:srgbClr val="006699"/>
                </a:solidFill>
              </a:rPr>
              <a:t>一、四、五年級都獲得模範生。</a:t>
            </a:r>
            <a:endParaRPr/>
          </a:p>
          <a:p>
            <a:pPr marL="27432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06699"/>
              </a:buClr>
              <a:buSzPct val="80000"/>
              <a:buChar char="▪"/>
            </a:pPr>
            <a:r>
              <a:rPr lang="zh-TW" sz="2400">
                <a:solidFill>
                  <a:srgbClr val="006699"/>
                </a:solidFill>
              </a:rPr>
              <a:t>四年級校內國語文朗讀比賽第一名。</a:t>
            </a:r>
            <a:endParaRPr sz="2400">
              <a:solidFill>
                <a:srgbClr val="006699"/>
              </a:solidFill>
            </a:endParaRPr>
          </a:p>
          <a:p>
            <a:pPr marL="274320" lvl="0" indent="-9702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80000"/>
              <a:buNone/>
            </a:pPr>
            <a:endParaRPr sz="2800">
              <a:solidFill>
                <a:srgbClr val="006699"/>
              </a:solidFill>
            </a:endParaRPr>
          </a:p>
        </p:txBody>
      </p:sp>
      <p:sp>
        <p:nvSpPr>
          <p:cNvPr id="174" name="Google Shape;174;p9"/>
          <p:cNvSpPr txBox="1"/>
          <p:nvPr/>
        </p:nvSpPr>
        <p:spPr>
          <a:xfrm>
            <a:off x="3374291" y="1695664"/>
            <a:ext cx="416569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政見: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圖書館借書一次可借4本。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營養午餐菜色開放讓自治團隊參與和設計。</a:t>
            </a:r>
            <a:endParaRPr/>
          </a:p>
          <a:p>
            <a:pPr marL="27432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6600"/>
              </a:buClr>
              <a:buSzPts val="2240"/>
              <a:buFont typeface="Noto Sans Symbols"/>
              <a:buChar char="▪"/>
            </a:pPr>
            <a:r>
              <a:rPr lang="zh-TW" sz="2800" b="0" i="0" u="none" strike="noStrike" cap="none">
                <a:solidFill>
                  <a:srgbClr val="FF66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兒童節連假前一天，每一節上課少5分鐘，下課多5分鐘。</a:t>
            </a:r>
            <a:endParaRPr sz="28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274320" marR="0" lvl="0" indent="-660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rgbClr val="FF66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75" name="Google Shape;175;p9"/>
          <p:cNvSpPr txBox="1"/>
          <p:nvPr/>
        </p:nvSpPr>
        <p:spPr>
          <a:xfrm>
            <a:off x="1266195" y="3049680"/>
            <a:ext cx="1316225" cy="1065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3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None/>
            </a:pP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13700" b="0" i="0" u="none" strike="noStrike" cap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8 號 </a:t>
            </a:r>
            <a:endParaRPr sz="13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9"/>
          <p:cNvSpPr txBox="1">
            <a:spLocks noGrp="1"/>
          </p:cNvSpPr>
          <p:nvPr>
            <p:ph type="title"/>
          </p:nvPr>
        </p:nvSpPr>
        <p:spPr>
          <a:xfrm>
            <a:off x="3313647" y="495248"/>
            <a:ext cx="48487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icrosoft JhengHei"/>
              <a:buNone/>
            </a:pPr>
            <a:r>
              <a:rPr lang="zh-TW" sz="6000"/>
              <a:t> 8號 顏廷亦</a:t>
            </a:r>
            <a:endParaRPr sz="6000"/>
          </a:p>
        </p:txBody>
      </p:sp>
      <p:sp>
        <p:nvSpPr>
          <p:cNvPr id="177" name="Google Shape;177;p9"/>
          <p:cNvSpPr txBox="1"/>
          <p:nvPr/>
        </p:nvSpPr>
        <p:spPr>
          <a:xfrm>
            <a:off x="7407087" y="945057"/>
            <a:ext cx="3767418" cy="120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Microsoft JhengHei"/>
              <a:buNone/>
            </a:pPr>
            <a:r>
              <a:rPr lang="zh-TW" sz="3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五年辛班真心推薦!      </a:t>
            </a:r>
            <a:endParaRPr sz="3400" b="0" i="0" u="none" strike="noStrike" cap="non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178" name="Google Shape;178;p9" descr="C:\Users\teacher\Desktop\109上訓育業務\自治市市長\候選人資料\候選人照片\2吋\五辛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3589" y="398873"/>
            <a:ext cx="2152681" cy="2855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兒童遊樂 16X9">
  <a:themeElements>
    <a:clrScheme name="Children Happy">
      <a:dk1>
        <a:srgbClr val="595959"/>
      </a:dk1>
      <a:lt1>
        <a:srgbClr val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Children Happy">
      <a:dk1>
        <a:srgbClr val="595959"/>
      </a:dk1>
      <a:lt1>
        <a:srgbClr val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882</Words>
  <Application>Microsoft Office PowerPoint</Application>
  <PresentationFormat>寬螢幕</PresentationFormat>
  <Paragraphs>135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5" baseType="lpstr">
      <vt:lpstr>Noto Sans Symbols</vt:lpstr>
      <vt:lpstr>Microsoft JhengHei</vt:lpstr>
      <vt:lpstr>Arial</vt:lpstr>
      <vt:lpstr>兒童遊樂 16X9</vt:lpstr>
      <vt:lpstr>109學年度自治主席選舉活動</vt:lpstr>
      <vt:lpstr>1 號   吳承家      </vt:lpstr>
      <vt:lpstr> 2號  梁羽彤</vt:lpstr>
      <vt:lpstr> 3號  楊博妘</vt:lpstr>
      <vt:lpstr> 4號 蔡侑廷</vt:lpstr>
      <vt:lpstr> 5號 紀 昱 綸</vt:lpstr>
      <vt:lpstr> 6號 王若伊</vt:lpstr>
      <vt:lpstr> 7號 鄭詠達</vt:lpstr>
      <vt:lpstr> 8號 顏廷亦</vt:lpstr>
      <vt:lpstr> 9號 李沛玹</vt:lpstr>
      <vt:lpstr> 6/25星期五 上午8:00~下午8:00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109學年度自治主席選舉活動</dc:title>
  <dc:creator>teacher</dc:creator>
  <cp:lastModifiedBy>teacher</cp:lastModifiedBy>
  <cp:revision>2</cp:revision>
  <dcterms:created xsi:type="dcterms:W3CDTF">2021-05-12T06:12:03Z</dcterms:created>
  <dcterms:modified xsi:type="dcterms:W3CDTF">2021-06-16T06:33:51Z</dcterms:modified>
</cp:coreProperties>
</file>