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32" r:id="rId2"/>
    <p:sldId id="527" r:id="rId3"/>
    <p:sldId id="510" r:id="rId4"/>
    <p:sldId id="520" r:id="rId5"/>
    <p:sldId id="511" r:id="rId6"/>
    <p:sldId id="509" r:id="rId7"/>
    <p:sldId id="523" r:id="rId8"/>
    <p:sldId id="524" r:id="rId9"/>
    <p:sldId id="525" r:id="rId10"/>
    <p:sldId id="526" r:id="rId11"/>
    <p:sldId id="489" r:id="rId12"/>
    <p:sldId id="491" r:id="rId13"/>
    <p:sldId id="493" r:id="rId14"/>
    <p:sldId id="495" r:id="rId15"/>
    <p:sldId id="496" r:id="rId16"/>
    <p:sldId id="497" r:id="rId17"/>
    <p:sldId id="498" r:id="rId18"/>
    <p:sldId id="499" r:id="rId19"/>
  </p:sldIdLst>
  <p:sldSz cx="9144000" cy="5143500" type="screen16x9"/>
  <p:notesSz cx="6735763" cy="98663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9CC0"/>
    <a:srgbClr val="D3D3D3"/>
    <a:srgbClr val="EB5B7D"/>
    <a:srgbClr val="E9456C"/>
    <a:srgbClr val="ED6988"/>
    <a:srgbClr val="FF6699"/>
    <a:srgbClr val="EE7D00"/>
    <a:srgbClr val="2186C3"/>
    <a:srgbClr val="00ABD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6" autoAdjust="0"/>
    <p:restoredTop sz="90826" autoAdjust="0"/>
  </p:normalViewPr>
  <p:slideViewPr>
    <p:cSldViewPr>
      <p:cViewPr varScale="1">
        <p:scale>
          <a:sx n="78" d="100"/>
          <a:sy n="78" d="100"/>
        </p:scale>
        <p:origin x="464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106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5FAB4F-1E01-4C01-9A00-94974971D8DB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201249B9-C56B-46CA-9266-8293F4D11691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男生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78926448-33C1-4A6E-811F-3A60905C729C}" type="par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46AA1A39-822D-4EC6-A650-4A2035CAB4E3}" type="sibTrans" cxnId="{2F1FFD61-B4DD-4154-ACAA-9170141CC768}">
      <dgm:prSet/>
      <dgm:spPr/>
      <dgm:t>
        <a:bodyPr/>
        <a:lstStyle/>
        <a:p>
          <a:endParaRPr lang="zh-TW" altLang="en-US"/>
        </a:p>
      </dgm:t>
    </dgm:pt>
    <dgm:pt modelId="{80399402-AF7A-423C-B6E6-80FFAC72EDBD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 smtClean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247555FC-8F01-409E-8C06-75F6E1B356E8}" type="par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E3224194-963C-47A4-992F-7CBF026E5E92}" type="sibTrans" cxnId="{0BFE0D12-27F2-4C2C-A73A-E225D8A43FC5}">
      <dgm:prSet/>
      <dgm:spPr/>
      <dgm:t>
        <a:bodyPr/>
        <a:lstStyle/>
        <a:p>
          <a:endParaRPr lang="zh-TW" altLang="en-US"/>
        </a:p>
      </dgm:t>
    </dgm:pt>
    <dgm:pt modelId="{866EC546-332C-46B6-80B0-E0F7F13E6D3E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AB2644EE-36EC-4155-8479-6BDB9D812899}" type="par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06170822-F528-4E48-AF5F-CC3C8D4EC53C}" type="sibTrans" cxnId="{F8C12304-E0BC-4F52-8703-63B32A460CB6}">
      <dgm:prSet/>
      <dgm:spPr/>
      <dgm:t>
        <a:bodyPr/>
        <a:lstStyle/>
        <a:p>
          <a:endParaRPr lang="zh-TW" altLang="en-US"/>
        </a:p>
      </dgm:t>
    </dgm:pt>
    <dgm:pt modelId="{ADAA12DF-DD4E-457B-9AB5-AE5A7252B200}">
      <dgm:prSet phldrT="[文字]" custT="1"/>
      <dgm:spPr/>
      <dgm:t>
        <a:bodyPr/>
        <a:lstStyle/>
        <a:p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女生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FFACC9D1-4307-4B2D-BEC0-7F85A13B04FC}" type="par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6A35C5B5-D199-48E7-A08A-CC9A2AD154AE}" type="sibTrans" cxnId="{24499510-8469-4605-B892-A1B1E7E63C1F}">
      <dgm:prSet/>
      <dgm:spPr/>
      <dgm:t>
        <a:bodyPr/>
        <a:lstStyle/>
        <a:p>
          <a:endParaRPr lang="zh-TW" altLang="en-US"/>
        </a:p>
      </dgm:t>
    </dgm:pt>
    <dgm:pt modelId="{0F729312-8F15-4397-BA93-1BB632228B8C}">
      <dgm:prSet phldrT="[文字]" custT="1"/>
      <dgm:spPr/>
      <dgm:t>
        <a:bodyPr/>
        <a:lstStyle/>
        <a:p>
          <a:pPr>
            <a:lnSpc>
              <a:spcPts val="1200"/>
            </a:lnSpc>
          </a:pPr>
          <a:r>
            <a:rPr lang="zh-TW" altLang="en-US" sz="16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dirty="0" smtClean="0">
            <a:latin typeface="+mn-lt"/>
            <a:ea typeface="+mn-ea"/>
            <a:cs typeface="+mn-ea"/>
            <a:sym typeface="+mn-lt"/>
          </a:endParaRPr>
        </a:p>
        <a:p>
          <a:pPr>
            <a:lnSpc>
              <a:spcPts val="1200"/>
            </a:lnSpc>
          </a:pPr>
          <a:r>
            <a:rPr lang="en-US" altLang="zh-TW" sz="16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dirty="0">
            <a:latin typeface="+mn-lt"/>
            <a:ea typeface="+mn-ea"/>
            <a:cs typeface="+mn-ea"/>
            <a:sym typeface="+mn-lt"/>
          </a:endParaRPr>
        </a:p>
      </dgm:t>
    </dgm:pt>
    <dgm:pt modelId="{54B9DC5D-56A4-404A-A940-01B52987DC78}" type="par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D1512D2D-8005-4F0B-89A5-DD4C7B700D68}" type="sibTrans" cxnId="{BDE13A27-4807-48DD-8361-0F855F312FBD}">
      <dgm:prSet/>
      <dgm:spPr/>
      <dgm:t>
        <a:bodyPr/>
        <a:lstStyle/>
        <a:p>
          <a:endParaRPr lang="zh-TW" altLang="en-US"/>
        </a:p>
      </dgm:t>
    </dgm:pt>
    <dgm:pt modelId="{1E72735A-9CD7-4A4D-BC00-52BB6225EBC7}">
      <dgm:prSet phldrT="[文字]"/>
      <dgm:spPr/>
      <dgm:t>
        <a:bodyPr/>
        <a:lstStyle/>
        <a:p>
          <a:r>
            <a:rPr lang="zh-TW" altLang="en-US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mtClean="0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 smtClean="0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gm:t>
    </dgm:pt>
    <dgm:pt modelId="{EB992642-4307-4ABD-A062-908619BD4BEB}" type="par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9F18B5BE-6A31-442A-BAE1-F2CCE824D6DE}" type="sibTrans" cxnId="{CAC83B24-926D-4CBA-AE35-C72C9B1A9F63}">
      <dgm:prSet/>
      <dgm:spPr/>
      <dgm:t>
        <a:bodyPr/>
        <a:lstStyle/>
        <a:p>
          <a:endParaRPr lang="zh-TW" altLang="en-US"/>
        </a:p>
      </dgm:t>
    </dgm:pt>
    <dgm:pt modelId="{B2B7AEE8-D9F7-4B95-9A13-626B99E05A08}" type="pres">
      <dgm:prSet presAssocID="{D15FAB4F-1E01-4C01-9A00-94974971D8DB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F264268-65A2-40EC-A062-1E67906BC52B}" type="pres">
      <dgm:prSet presAssocID="{D15FAB4F-1E01-4C01-9A00-94974971D8DB}" presName="dummyMaxCanvas" presStyleCnt="0"/>
      <dgm:spPr/>
      <dgm:t>
        <a:bodyPr/>
        <a:lstStyle/>
        <a:p>
          <a:endParaRPr lang="zh-TW" altLang="en-US"/>
        </a:p>
      </dgm:t>
    </dgm:pt>
    <dgm:pt modelId="{06C3AA40-8E24-4F2A-885B-CDB334147AD8}" type="pres">
      <dgm:prSet presAssocID="{D15FAB4F-1E01-4C01-9A00-94974971D8DB}" presName="parentComposite" presStyleCnt="0"/>
      <dgm:spPr/>
      <dgm:t>
        <a:bodyPr/>
        <a:lstStyle/>
        <a:p>
          <a:endParaRPr lang="zh-TW" altLang="en-US"/>
        </a:p>
      </dgm:t>
    </dgm:pt>
    <dgm:pt modelId="{DA8BDA6D-774C-4D09-BAB4-D6B9A7401E55}" type="pres">
      <dgm:prSet presAssocID="{D15FAB4F-1E01-4C01-9A00-94974971D8DB}" presName="parent1" presStyleLbl="alignAccFollowNode1" presStyleIdx="0" presStyleCnt="4" custScaleX="119052" custScaleY="55625" custLinFactNeighborX="-935" custLinFactNeighborY="44412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13EA4CBD-89D1-469D-9A25-EAAE05ABC227}" type="pres">
      <dgm:prSet presAssocID="{D15FAB4F-1E01-4C01-9A00-94974971D8DB}" presName="parent2" presStyleLbl="alignAccFollowNode1" presStyleIdx="1" presStyleCnt="4" custScaleX="120637" custScaleY="55393" custLinFactNeighborX="1009" custLinFactNeighborY="47300">
        <dgm:presLayoutVars>
          <dgm:chMax val="4"/>
        </dgm:presLayoutVars>
      </dgm:prSet>
      <dgm:spPr/>
      <dgm:t>
        <a:bodyPr/>
        <a:lstStyle/>
        <a:p>
          <a:endParaRPr lang="zh-TW" altLang="en-US"/>
        </a:p>
      </dgm:t>
    </dgm:pt>
    <dgm:pt modelId="{3535FC4A-044F-48CC-820C-6FB7CAD33744}" type="pres">
      <dgm:prSet presAssocID="{D15FAB4F-1E01-4C01-9A00-94974971D8DB}" presName="childrenComposite" presStyleCnt="0"/>
      <dgm:spPr/>
      <dgm:t>
        <a:bodyPr/>
        <a:lstStyle/>
        <a:p>
          <a:endParaRPr lang="zh-TW" altLang="en-US"/>
        </a:p>
      </dgm:t>
    </dgm:pt>
    <dgm:pt modelId="{5CCB40CB-E563-4A9F-8805-0ECFBB57D66E}" type="pres">
      <dgm:prSet presAssocID="{D15FAB4F-1E01-4C01-9A00-94974971D8DB}" presName="dummyMaxCanvas_ChildArea" presStyleCnt="0"/>
      <dgm:spPr/>
      <dgm:t>
        <a:bodyPr/>
        <a:lstStyle/>
        <a:p>
          <a:endParaRPr lang="zh-TW" altLang="en-US"/>
        </a:p>
      </dgm:t>
    </dgm:pt>
    <dgm:pt modelId="{E96DDE89-7647-4EF3-8A65-295438FC63E6}" type="pres">
      <dgm:prSet presAssocID="{D15FAB4F-1E01-4C01-9A00-94974971D8DB}" presName="fulcrum" presStyleLbl="alignAccFollowNode1" presStyleIdx="2" presStyleCnt="4"/>
      <dgm:spPr/>
      <dgm:t>
        <a:bodyPr/>
        <a:lstStyle/>
        <a:p>
          <a:endParaRPr lang="zh-TW" altLang="en-US"/>
        </a:p>
      </dgm:t>
    </dgm:pt>
    <dgm:pt modelId="{1176629E-205B-4799-A3E2-A0E9AADCC8FC}" type="pres">
      <dgm:prSet presAssocID="{D15FAB4F-1E01-4C01-9A00-94974971D8DB}" presName="balance_22" presStyleLbl="alignAccFollowNode1" presStyleIdx="3" presStyleCnt="4" custLinFactNeighborY="-257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B92594-E421-4DC6-B1C0-8AA50FE0032E}" type="pres">
      <dgm:prSet presAssocID="{D15FAB4F-1E01-4C01-9A00-94974971D8DB}" presName="right_22_1" presStyleLbl="node1" presStyleIdx="0" presStyleCnt="4" custScaleX="1345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9F1DD0-2CD4-4B79-A81C-8EE29E88D379}" type="pres">
      <dgm:prSet presAssocID="{D15FAB4F-1E01-4C01-9A00-94974971D8DB}" presName="right_22_2" presStyleLbl="node1" presStyleIdx="1" presStyleCnt="4" custScaleX="1342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3EDBBE-8F64-4691-B336-74153E385A5B}" type="pres">
      <dgm:prSet presAssocID="{D15FAB4F-1E01-4C01-9A00-94974971D8DB}" presName="left_22_1" presStyleLbl="node1" presStyleIdx="2" presStyleCnt="4" custScaleX="13509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8E16CB-4A94-46F1-874C-EEAE9B92EDFE}" type="pres">
      <dgm:prSet presAssocID="{D15FAB4F-1E01-4C01-9A00-94974971D8DB}" presName="left_22_2" presStyleLbl="node1" presStyleIdx="3" presStyleCnt="4" custScaleX="1347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AC83B24-926D-4CBA-AE35-C72C9B1A9F63}" srcId="{ADAA12DF-DD4E-457B-9AB5-AE5A7252B200}" destId="{1E72735A-9CD7-4A4D-BC00-52BB6225EBC7}" srcOrd="1" destOrd="0" parTransId="{EB992642-4307-4ABD-A062-908619BD4BEB}" sibTransId="{9F18B5BE-6A31-442A-BAE1-F2CCE824D6DE}"/>
    <dgm:cxn modelId="{FA9DD224-A098-45F9-92EA-51E3C06FA922}" type="presOf" srcId="{201249B9-C56B-46CA-9266-8293F4D11691}" destId="{DA8BDA6D-774C-4D09-BAB4-D6B9A7401E55}" srcOrd="0" destOrd="0" presId="urn:microsoft.com/office/officeart/2005/8/layout/balance1"/>
    <dgm:cxn modelId="{F8C12304-E0BC-4F52-8703-63B32A460CB6}" srcId="{201249B9-C56B-46CA-9266-8293F4D11691}" destId="{866EC546-332C-46B6-80B0-E0F7F13E6D3E}" srcOrd="1" destOrd="0" parTransId="{AB2644EE-36EC-4155-8479-6BDB9D812899}" sibTransId="{06170822-F528-4E48-AF5F-CC3C8D4EC53C}"/>
    <dgm:cxn modelId="{0BFE0D12-27F2-4C2C-A73A-E225D8A43FC5}" srcId="{201249B9-C56B-46CA-9266-8293F4D11691}" destId="{80399402-AF7A-423C-B6E6-80FFAC72EDBD}" srcOrd="0" destOrd="0" parTransId="{247555FC-8F01-409E-8C06-75F6E1B356E8}" sibTransId="{E3224194-963C-47A4-992F-7CBF026E5E92}"/>
    <dgm:cxn modelId="{DD8CF9DD-3161-410F-B3D4-1892353CCA3E}" type="presOf" srcId="{866EC546-332C-46B6-80B0-E0F7F13E6D3E}" destId="{5E8E16CB-4A94-46F1-874C-EEAE9B92EDFE}" srcOrd="0" destOrd="0" presId="urn:microsoft.com/office/officeart/2005/8/layout/balance1"/>
    <dgm:cxn modelId="{D13FBFEA-3330-4595-9B97-1681BE2FA9C2}" type="presOf" srcId="{0F729312-8F15-4397-BA93-1BB632228B8C}" destId="{71B92594-E421-4DC6-B1C0-8AA50FE0032E}" srcOrd="0" destOrd="0" presId="urn:microsoft.com/office/officeart/2005/8/layout/balance1"/>
    <dgm:cxn modelId="{24499510-8469-4605-B892-A1B1E7E63C1F}" srcId="{D15FAB4F-1E01-4C01-9A00-94974971D8DB}" destId="{ADAA12DF-DD4E-457B-9AB5-AE5A7252B200}" srcOrd="1" destOrd="0" parTransId="{FFACC9D1-4307-4B2D-BEC0-7F85A13B04FC}" sibTransId="{6A35C5B5-D199-48E7-A08A-CC9A2AD154AE}"/>
    <dgm:cxn modelId="{2F1FFD61-B4DD-4154-ACAA-9170141CC768}" srcId="{D15FAB4F-1E01-4C01-9A00-94974971D8DB}" destId="{201249B9-C56B-46CA-9266-8293F4D11691}" srcOrd="0" destOrd="0" parTransId="{78926448-33C1-4A6E-811F-3A60905C729C}" sibTransId="{46AA1A39-822D-4EC6-A650-4A2035CAB4E3}"/>
    <dgm:cxn modelId="{CD8B9906-98F9-4ED6-9AF7-458B620C1053}" type="presOf" srcId="{1E72735A-9CD7-4A4D-BC00-52BB6225EBC7}" destId="{669F1DD0-2CD4-4B79-A81C-8EE29E88D379}" srcOrd="0" destOrd="0" presId="urn:microsoft.com/office/officeart/2005/8/layout/balance1"/>
    <dgm:cxn modelId="{6D81E3C8-ECE9-48FC-911C-42A1E6C24614}" type="presOf" srcId="{80399402-AF7A-423C-B6E6-80FFAC72EDBD}" destId="{783EDBBE-8F64-4691-B336-74153E385A5B}" srcOrd="0" destOrd="0" presId="urn:microsoft.com/office/officeart/2005/8/layout/balance1"/>
    <dgm:cxn modelId="{A52A6AC6-07BC-4EF7-9C7A-590C35CB0C40}" type="presOf" srcId="{ADAA12DF-DD4E-457B-9AB5-AE5A7252B200}" destId="{13EA4CBD-89D1-469D-9A25-EAAE05ABC227}" srcOrd="0" destOrd="0" presId="urn:microsoft.com/office/officeart/2005/8/layout/balance1"/>
    <dgm:cxn modelId="{B458DF6F-91F2-4F1B-9065-C201F0E2358B}" type="presOf" srcId="{D15FAB4F-1E01-4C01-9A00-94974971D8DB}" destId="{B2B7AEE8-D9F7-4B95-9A13-626B99E05A08}" srcOrd="0" destOrd="0" presId="urn:microsoft.com/office/officeart/2005/8/layout/balance1"/>
    <dgm:cxn modelId="{BDE13A27-4807-48DD-8361-0F855F312FBD}" srcId="{ADAA12DF-DD4E-457B-9AB5-AE5A7252B200}" destId="{0F729312-8F15-4397-BA93-1BB632228B8C}" srcOrd="0" destOrd="0" parTransId="{54B9DC5D-56A4-404A-A940-01B52987DC78}" sibTransId="{D1512D2D-8005-4F0B-89A5-DD4C7B700D68}"/>
    <dgm:cxn modelId="{1D5DC007-C661-4B6E-8606-6B2274D68977}" type="presParOf" srcId="{B2B7AEE8-D9F7-4B95-9A13-626B99E05A08}" destId="{BF264268-65A2-40EC-A062-1E67906BC52B}" srcOrd="0" destOrd="0" presId="urn:microsoft.com/office/officeart/2005/8/layout/balance1"/>
    <dgm:cxn modelId="{0F6BF99A-0035-494D-8622-A07051387EA1}" type="presParOf" srcId="{B2B7AEE8-D9F7-4B95-9A13-626B99E05A08}" destId="{06C3AA40-8E24-4F2A-885B-CDB334147AD8}" srcOrd="1" destOrd="0" presId="urn:microsoft.com/office/officeart/2005/8/layout/balance1"/>
    <dgm:cxn modelId="{07CEFD31-6593-4C70-8DF4-720A87A7F77B}" type="presParOf" srcId="{06C3AA40-8E24-4F2A-885B-CDB334147AD8}" destId="{DA8BDA6D-774C-4D09-BAB4-D6B9A7401E55}" srcOrd="0" destOrd="0" presId="urn:microsoft.com/office/officeart/2005/8/layout/balance1"/>
    <dgm:cxn modelId="{BBE6059C-09B2-4C67-91BB-8FABD9890FAC}" type="presParOf" srcId="{06C3AA40-8E24-4F2A-885B-CDB334147AD8}" destId="{13EA4CBD-89D1-469D-9A25-EAAE05ABC227}" srcOrd="1" destOrd="0" presId="urn:microsoft.com/office/officeart/2005/8/layout/balance1"/>
    <dgm:cxn modelId="{8B890FE0-B126-47BA-9E1C-1C84898EC14F}" type="presParOf" srcId="{B2B7AEE8-D9F7-4B95-9A13-626B99E05A08}" destId="{3535FC4A-044F-48CC-820C-6FB7CAD33744}" srcOrd="2" destOrd="0" presId="urn:microsoft.com/office/officeart/2005/8/layout/balance1"/>
    <dgm:cxn modelId="{D3A46623-F094-417F-BDBC-B69B14CC668E}" type="presParOf" srcId="{3535FC4A-044F-48CC-820C-6FB7CAD33744}" destId="{5CCB40CB-E563-4A9F-8805-0ECFBB57D66E}" srcOrd="0" destOrd="0" presId="urn:microsoft.com/office/officeart/2005/8/layout/balance1"/>
    <dgm:cxn modelId="{9090A8FC-453A-4B5F-9D15-C49DC2B4145A}" type="presParOf" srcId="{3535FC4A-044F-48CC-820C-6FB7CAD33744}" destId="{E96DDE89-7647-4EF3-8A65-295438FC63E6}" srcOrd="1" destOrd="0" presId="urn:microsoft.com/office/officeart/2005/8/layout/balance1"/>
    <dgm:cxn modelId="{4E57D53B-214D-49B8-8B52-209CD4FC6BF5}" type="presParOf" srcId="{3535FC4A-044F-48CC-820C-6FB7CAD33744}" destId="{1176629E-205B-4799-A3E2-A0E9AADCC8FC}" srcOrd="2" destOrd="0" presId="urn:microsoft.com/office/officeart/2005/8/layout/balance1"/>
    <dgm:cxn modelId="{282E2A84-BAD5-4E7A-A9E7-1D7A8D27F4AE}" type="presParOf" srcId="{3535FC4A-044F-48CC-820C-6FB7CAD33744}" destId="{71B92594-E421-4DC6-B1C0-8AA50FE0032E}" srcOrd="3" destOrd="0" presId="urn:microsoft.com/office/officeart/2005/8/layout/balance1"/>
    <dgm:cxn modelId="{51BE49C4-B6F0-4FDB-B120-4F3E0B05CF8A}" type="presParOf" srcId="{3535FC4A-044F-48CC-820C-6FB7CAD33744}" destId="{669F1DD0-2CD4-4B79-A81C-8EE29E88D379}" srcOrd="4" destOrd="0" presId="urn:microsoft.com/office/officeart/2005/8/layout/balance1"/>
    <dgm:cxn modelId="{BE191BDA-E691-42C0-80E3-80D12BF39A23}" type="presParOf" srcId="{3535FC4A-044F-48CC-820C-6FB7CAD33744}" destId="{783EDBBE-8F64-4691-B336-74153E385A5B}" srcOrd="5" destOrd="0" presId="urn:microsoft.com/office/officeart/2005/8/layout/balance1"/>
    <dgm:cxn modelId="{1E89873A-817D-4D21-958D-A5189C3E20A7}" type="presParOf" srcId="{3535FC4A-044F-48CC-820C-6FB7CAD33744}" destId="{5E8E16CB-4A94-46F1-874C-EEAE9B92EDFE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BDA6D-774C-4D09-BAB4-D6B9A7401E55}">
      <dsp:nvSpPr>
        <dsp:cNvPr id="0" name=""/>
        <dsp:cNvSpPr/>
      </dsp:nvSpPr>
      <dsp:spPr>
        <a:xfrm>
          <a:off x="510254" y="401812"/>
          <a:ext cx="1290293" cy="3349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男生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520064" y="411622"/>
        <a:ext cx="1270673" cy="315306"/>
      </dsp:txXfrm>
    </dsp:sp>
    <dsp:sp modelId="{13EA4CBD-89D1-469D-9A25-EAAE05ABC227}">
      <dsp:nvSpPr>
        <dsp:cNvPr id="0" name=""/>
        <dsp:cNvSpPr/>
      </dsp:nvSpPr>
      <dsp:spPr>
        <a:xfrm>
          <a:off x="2088232" y="419900"/>
          <a:ext cx="1307471" cy="333529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408762"/>
            <a:satOff val="10083"/>
            <a:lumOff val="62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2408762"/>
              <a:satOff val="10083"/>
              <a:lumOff val="6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女生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98001" y="429669"/>
        <a:ext cx="1287933" cy="313991"/>
      </dsp:txXfrm>
    </dsp:sp>
    <dsp:sp modelId="{E96DDE89-7647-4EF3-8A65-295438FC63E6}">
      <dsp:nvSpPr>
        <dsp:cNvPr id="0" name=""/>
        <dsp:cNvSpPr/>
      </dsp:nvSpPr>
      <dsp:spPr>
        <a:xfrm>
          <a:off x="1728400" y="2559794"/>
          <a:ext cx="451585" cy="451585"/>
        </a:xfrm>
        <a:prstGeom prst="triangle">
          <a:avLst/>
        </a:prstGeom>
        <a:solidFill>
          <a:schemeClr val="accent4">
            <a:tint val="40000"/>
            <a:alpha val="90000"/>
            <a:hueOff val="-4817525"/>
            <a:satOff val="20166"/>
            <a:lumOff val="1259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4817525"/>
              <a:satOff val="20166"/>
              <a:lumOff val="12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6629E-205B-4799-A3E2-A0E9AADCC8FC}">
      <dsp:nvSpPr>
        <dsp:cNvPr id="0" name=""/>
        <dsp:cNvSpPr/>
      </dsp:nvSpPr>
      <dsp:spPr>
        <a:xfrm>
          <a:off x="599435" y="2323556"/>
          <a:ext cx="2709515" cy="183042"/>
        </a:xfrm>
        <a:prstGeom prst="rect">
          <a:avLst/>
        </a:prstGeom>
        <a:solidFill>
          <a:schemeClr val="accent4">
            <a:tint val="40000"/>
            <a:alpha val="90000"/>
            <a:hueOff val="-7226287"/>
            <a:satOff val="30249"/>
            <a:lumOff val="1888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-7226287"/>
              <a:satOff val="30249"/>
              <a:lumOff val="18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B92594-E421-4DC6-B1C0-8AA50FE0032E}">
      <dsp:nvSpPr>
        <dsp:cNvPr id="0" name=""/>
        <dsp:cNvSpPr/>
      </dsp:nvSpPr>
      <dsp:spPr>
        <a:xfrm>
          <a:off x="2008066" y="1578347"/>
          <a:ext cx="1457752" cy="7707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2045689" y="1615970"/>
        <a:ext cx="1382506" cy="695460"/>
      </dsp:txXfrm>
    </dsp:sp>
    <dsp:sp modelId="{669F1DD0-2CD4-4B79-A81C-8EE29E88D379}">
      <dsp:nvSpPr>
        <dsp:cNvPr id="0" name=""/>
        <dsp:cNvSpPr/>
      </dsp:nvSpPr>
      <dsp:spPr>
        <a:xfrm>
          <a:off x="2009307" y="771514"/>
          <a:ext cx="1455270" cy="770706"/>
        </a:xfrm>
        <a:prstGeom prst="roundRect">
          <a:avLst/>
        </a:prstGeom>
        <a:solidFill>
          <a:schemeClr val="accent4">
            <a:hueOff val="-2373390"/>
            <a:satOff val="9708"/>
            <a:lumOff val="58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kern="120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700" kern="1200" smtClean="0">
              <a:latin typeface="+mn-lt"/>
              <a:ea typeface="+mn-ea"/>
              <a:cs typeface="+mn-ea"/>
              <a:sym typeface="+mn-lt"/>
            </a:rPr>
            <a:t>A</a:t>
          </a:r>
          <a:r>
            <a:rPr lang="en-US" altLang="zh-TW" sz="1700" kern="1200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2</a:t>
          </a:r>
          <a:r>
            <a:rPr lang="en-US" altLang="zh-TW" sz="1700" kern="1200" smtClean="0">
              <a:latin typeface="+mn-lt"/>
              <a:ea typeface="+mn-ea"/>
              <a:cs typeface="+mn-ea"/>
              <a:sym typeface="+mn-lt"/>
            </a:rPr>
            <a:t>2345678</a:t>
          </a:r>
          <a:r>
            <a:rPr lang="en-US" altLang="zh-TW" sz="1700" kern="1200" smtClean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0</a:t>
          </a:r>
          <a:endParaRPr lang="zh-TW" altLang="en-US" sz="1700" kern="1200" dirty="0">
            <a:solidFill>
              <a:srgbClr val="FF0000"/>
            </a:solidFill>
            <a:latin typeface="+mn-lt"/>
            <a:ea typeface="+mn-ea"/>
            <a:cs typeface="+mn-ea"/>
            <a:sym typeface="+mn-lt"/>
          </a:endParaRPr>
        </a:p>
      </dsp:txBody>
      <dsp:txXfrm>
        <a:off x="2046930" y="809137"/>
        <a:ext cx="1380024" cy="695460"/>
      </dsp:txXfrm>
    </dsp:sp>
    <dsp:sp modelId="{783EDBBE-8F64-4691-B336-74153E385A5B}">
      <dsp:nvSpPr>
        <dsp:cNvPr id="0" name=""/>
        <dsp:cNvSpPr/>
      </dsp:nvSpPr>
      <dsp:spPr>
        <a:xfrm>
          <a:off x="439338" y="1578347"/>
          <a:ext cx="1464211" cy="770706"/>
        </a:xfrm>
        <a:prstGeom prst="roundRect">
          <a:avLst/>
        </a:prstGeom>
        <a:solidFill>
          <a:schemeClr val="accent4">
            <a:hueOff val="-4746781"/>
            <a:satOff val="19416"/>
            <a:lumOff val="117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密碼</a:t>
          </a:r>
          <a:endParaRPr lang="en-US" altLang="zh-TW" sz="1600" kern="1200" dirty="0" smtClean="0">
            <a:latin typeface="+mn-lt"/>
            <a:ea typeface="+mn-ea"/>
            <a:cs typeface="+mn-ea"/>
            <a:sym typeface="+mn-lt"/>
          </a:endParaRPr>
        </a:p>
        <a:p>
          <a:pPr lvl="0" algn="ctr" defTabSz="711200">
            <a:lnSpc>
              <a:spcPts val="12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Jj123456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6961" y="1615970"/>
        <a:ext cx="1388965" cy="695460"/>
      </dsp:txXfrm>
    </dsp:sp>
    <dsp:sp modelId="{5E8E16CB-4A94-46F1-874C-EEAE9B92EDFE}">
      <dsp:nvSpPr>
        <dsp:cNvPr id="0" name=""/>
        <dsp:cNvSpPr/>
      </dsp:nvSpPr>
      <dsp:spPr>
        <a:xfrm>
          <a:off x="441365" y="771514"/>
          <a:ext cx="1460158" cy="770706"/>
        </a:xfrm>
        <a:prstGeom prst="roundRect">
          <a:avLst/>
        </a:prstGeom>
        <a:solidFill>
          <a:schemeClr val="accent4">
            <a:hueOff val="-7120171"/>
            <a:satOff val="29124"/>
            <a:lumOff val="176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kern="1200" dirty="0" smtClean="0">
              <a:latin typeface="+mn-lt"/>
              <a:ea typeface="+mn-ea"/>
              <a:cs typeface="+mn-ea"/>
              <a:sym typeface="+mn-lt"/>
            </a:rPr>
            <a:t>帳號</a:t>
          </a:r>
          <a:r>
            <a:rPr lang="en-US" altLang="zh-TW" sz="1600" kern="1200" dirty="0" smtClean="0">
              <a:latin typeface="+mn-lt"/>
              <a:ea typeface="+mn-ea"/>
              <a:cs typeface="+mn-ea"/>
              <a:sym typeface="+mn-lt"/>
            </a:rPr>
            <a:t>A123456789</a:t>
          </a:r>
          <a:endParaRPr lang="zh-TW" altLang="en-US" sz="16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478988" y="809137"/>
        <a:ext cx="1384912" cy="695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D898F4C2-7610-42A6-BF2C-B11D352F3CCE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60B4AEAE-535F-4AE9-9C81-D40AE5A83D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048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6" y="1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/>
          <a:lstStyle>
            <a:lvl1pPr algn="r">
              <a:defRPr sz="1200"/>
            </a:lvl1pPr>
          </a:lstStyle>
          <a:p>
            <a:fld id="{12AB654D-C9EB-4060-810C-DA7395686836}" type="datetimeFigureOut">
              <a:rPr lang="zh-CN" altLang="en-US" smtClean="0"/>
              <a:pPr/>
              <a:t>2023/12/25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5" rIns="94848" bIns="4742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vert="horz" lIns="94848" tIns="47425" rIns="94848" bIns="47425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3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6" y="9371289"/>
            <a:ext cx="2918830" cy="493317"/>
          </a:xfrm>
          <a:prstGeom prst="rect">
            <a:avLst/>
          </a:prstGeom>
        </p:spPr>
        <p:txBody>
          <a:bodyPr vert="horz" lIns="94848" tIns="47425" rIns="94848" bIns="47425" rtlCol="0" anchor="b"/>
          <a:lstStyle>
            <a:lvl1pPr algn="r">
              <a:defRPr sz="1200"/>
            </a:lvl1pPr>
          </a:lstStyle>
          <a:p>
            <a:fld id="{D7761B18-8876-4120-B662-E27EB1A2D4B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0027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07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890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212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01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14937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255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06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25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977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60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61B18-8876-4120-B662-E27EB1A2D4B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68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9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7455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7624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570663" cy="36972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606f1c2d_30:notes"/>
          <p:cNvSpPr txBox="1">
            <a:spLocks noGrp="1"/>
          </p:cNvSpPr>
          <p:nvPr>
            <p:ph type="body" idx="1"/>
          </p:nvPr>
        </p:nvSpPr>
        <p:spPr>
          <a:xfrm>
            <a:off x="673577" y="4686502"/>
            <a:ext cx="5388610" cy="4439842"/>
          </a:xfrm>
          <a:prstGeom prst="rect">
            <a:avLst/>
          </a:prstGeom>
        </p:spPr>
        <p:txBody>
          <a:bodyPr spcFirstLastPara="1" wrap="square" lIns="94833" tIns="94833" rIns="94833" bIns="94833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5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4536D-79F6-4160-908A-1B746B5891F7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62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879C6-5E29-4411-A9B1-029E6CC582F7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5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49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57168" rtl="0">
              <a:spcBef>
                <a:spcPts val="450"/>
              </a:spcBef>
              <a:spcAft>
                <a:spcPts val="0"/>
              </a:spcAft>
              <a:buSzPts val="1800"/>
              <a:buChar char="◉"/>
              <a:defRPr sz="1350"/>
            </a:lvl1pPr>
            <a:lvl2pPr marL="685783" lvl="1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350"/>
            </a:lvl2pPr>
            <a:lvl3pPr marL="1028675" lvl="2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350"/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4571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646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1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85743" rtl="0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2016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1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1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342892" lvl="0" indent="-266693">
              <a:spcBef>
                <a:spcPts val="450"/>
              </a:spcBef>
              <a:spcAft>
                <a:spcPts val="0"/>
              </a:spcAft>
              <a:buSzPts val="2000"/>
              <a:buChar char="◉"/>
              <a:defRPr sz="1500"/>
            </a:lvl1pPr>
            <a:lvl2pPr marL="685783" lvl="1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028675" lvl="2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371566" lvl="3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4pPr>
            <a:lvl5pPr marL="1714457" lvl="4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5pPr>
            <a:lvl6pPr marL="2057348" lvl="5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6pPr>
            <a:lvl7pPr marL="2400240" lvl="6" indent="-266693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500"/>
            </a:lvl7pPr>
            <a:lvl8pPr marL="2743132" lvl="7" indent="-266693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1500"/>
            </a:lvl8pPr>
            <a:lvl9pPr marL="3086023" lvl="8" indent="-266693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5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1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1928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FA073-1E93-4E55-B5DC-39525F912A99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247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6516-F619-43CD-A2D8-BE67727B676F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94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93E5-1F19-4B91-88C9-F061D4811045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80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08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openDmn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2C4C0-D527-4379-AF69-E1B35FD668E9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7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DE5B-A814-4148-AAA0-9156B6B7B4AB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634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0816-746F-4CF8-8651-10468A79A3DA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7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C4ED-9226-498A-8151-D5212E3A57DE}" type="datetime1">
              <a:rPr lang="zh-CN" altLang="en-US" smtClean="0"/>
              <a:t>2023/12/25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447A-3CB4-4631-B405-5E14F97A7A6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16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3" r:id="rId13"/>
    <p:sldLayoutId id="2147483665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8.png"/><Relationship Id="rId4" Type="http://schemas.openxmlformats.org/officeDocument/2006/relationships/diagramData" Target="../diagrams/data1.xml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/>
        </p:nvSpPr>
        <p:spPr>
          <a:xfrm rot="18035669">
            <a:off x="7577051" y="130226"/>
            <a:ext cx="360040" cy="31037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 rot="21283757">
            <a:off x="8011514" y="436625"/>
            <a:ext cx="191945" cy="16547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等腰三角形 8"/>
          <p:cNvSpPr/>
          <p:nvPr/>
        </p:nvSpPr>
        <p:spPr>
          <a:xfrm rot="15968008">
            <a:off x="8321885" y="533227"/>
            <a:ext cx="304349" cy="22735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标题层"/>
          <p:cNvSpPr txBox="1"/>
          <p:nvPr/>
        </p:nvSpPr>
        <p:spPr bwMode="auto">
          <a:xfrm>
            <a:off x="228124" y="2715766"/>
            <a:ext cx="74347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1" name="直接连接符 70"/>
          <p:cNvCxnSpPr/>
          <p:nvPr/>
        </p:nvCxnSpPr>
        <p:spPr>
          <a:xfrm>
            <a:off x="971600" y="2763087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0" name="标题层"/>
          <p:cNvSpPr txBox="1"/>
          <p:nvPr/>
        </p:nvSpPr>
        <p:spPr bwMode="auto">
          <a:xfrm>
            <a:off x="179512" y="4100877"/>
            <a:ext cx="786487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(</a:t>
            </a:r>
            <a:r>
              <a:rPr kumimoji="0" lang="zh-TW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1" name="直接连接符 90"/>
          <p:cNvCxnSpPr/>
          <p:nvPr/>
        </p:nvCxnSpPr>
        <p:spPr>
          <a:xfrm>
            <a:off x="1014611" y="4191813"/>
            <a:ext cx="0" cy="417343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/>
          <p:cNvSpPr txBox="1"/>
          <p:nvPr/>
        </p:nvSpPr>
        <p:spPr bwMode="auto">
          <a:xfrm>
            <a:off x="1051298" y="2743923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輔導老師</a:t>
            </a:r>
            <a:r>
              <a:rPr lang="en-US" altLang="zh-TW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/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導師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7" name="标题层"/>
          <p:cNvSpPr txBox="1"/>
          <p:nvPr/>
        </p:nvSpPr>
        <p:spPr bwMode="auto">
          <a:xfrm>
            <a:off x="1105904" y="4104819"/>
            <a:ext cx="2520189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集</a:t>
            </a:r>
            <a:r>
              <a:rPr lang="zh-TW" altLang="en-US" sz="2800" b="1" dirty="0" smtClean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報學生</a:t>
            </a:r>
            <a:endParaRPr lang="zh-CN" altLang="en-US" sz="2800" b="1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</a:t>
            </a:fld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标题层"/>
          <p:cNvSpPr txBox="1"/>
          <p:nvPr/>
        </p:nvSpPr>
        <p:spPr bwMode="auto">
          <a:xfrm>
            <a:off x="3400757" y="2722009"/>
            <a:ext cx="4227165" cy="1384995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</a:t>
            </a:r>
            <a:r>
              <a:rPr lang="zh-TW" altLang="zh-TW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rPr>
              <a:t>環境設置</a:t>
            </a:r>
            <a:endParaRPr lang="en-US" altLang="zh-TW" sz="28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TW" altLang="en-US" sz="2800" b="1" dirty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  <a:endParaRPr lang="en-US" altLang="zh-TW" sz="2800" b="1" dirty="0">
              <a:solidFill>
                <a:srgbClr val="4C9CC0"/>
              </a:solidFill>
              <a:cs typeface="+mn-ea"/>
              <a:sym typeface="+mn-lt"/>
            </a:endParaRPr>
          </a:p>
          <a:p>
            <a:pPr lvl="0">
              <a:defRPr/>
            </a:pP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</a:t>
            </a:r>
            <a:endParaRPr lang="en-US" altLang="zh-TW" sz="2800" b="1" dirty="0" smtClean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6" name="标题层"/>
          <p:cNvSpPr txBox="1"/>
          <p:nvPr/>
        </p:nvSpPr>
        <p:spPr bwMode="auto">
          <a:xfrm>
            <a:off x="3419872" y="4136762"/>
            <a:ext cx="5904656" cy="52322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三、附錄：學生模擬志願選填程序</a:t>
            </a:r>
            <a:endParaRPr lang="en-US" altLang="zh-TW" sz="2800" b="1" dirty="0">
              <a:solidFill>
                <a:srgbClr val="EE7D00"/>
              </a:solidFill>
              <a:cs typeface="+mn-ea"/>
              <a:sym typeface="+mn-lt"/>
            </a:endParaRPr>
          </a:p>
        </p:txBody>
      </p:sp>
      <p:sp>
        <p:nvSpPr>
          <p:cNvPr id="18" name="TextBox 56"/>
          <p:cNvSpPr txBox="1"/>
          <p:nvPr/>
        </p:nvSpPr>
        <p:spPr>
          <a:xfrm>
            <a:off x="86852" y="195486"/>
            <a:ext cx="7305284" cy="1143903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>
              <a:lnSpc>
                <a:spcPts val="4100"/>
              </a:lnSpc>
              <a:defRPr/>
            </a:pPr>
            <a:r>
              <a:rPr lang="en-US" altLang="zh-TW" sz="4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113 </a:t>
            </a:r>
            <a:r>
              <a:rPr lang="zh-TW" altLang="en-US" sz="2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學年度 免試</a:t>
            </a:r>
            <a:r>
              <a:rPr lang="zh-TW" altLang="en-US" sz="2800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入學報名作業網路平</a:t>
            </a:r>
            <a:r>
              <a:rPr lang="zh-TW" altLang="en-US" sz="28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臺</a:t>
            </a:r>
            <a:endParaRPr lang="en-US" altLang="zh-TW" sz="2800" dirty="0" smtClean="0">
              <a:ln w="6350"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ts val="4100"/>
              </a:lnSpc>
              <a:defRPr/>
            </a:pPr>
            <a:r>
              <a:rPr lang="zh-TW" altLang="en-US" sz="3600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           </a:t>
            </a:r>
            <a:r>
              <a:rPr lang="zh-TW" altLang="en-US" sz="36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志願</a:t>
            </a:r>
            <a:r>
              <a:rPr lang="zh-TW" altLang="en-US" sz="3600" b="1" dirty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選填系統 說明</a:t>
            </a:r>
            <a:r>
              <a:rPr lang="zh-TW" altLang="en-US" sz="3600" b="1" dirty="0" smtClean="0">
                <a:ln w="6350"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會</a:t>
            </a:r>
            <a:endParaRPr lang="en-US" altLang="zh-TW" sz="5400" b="1" dirty="0" smtClean="0">
              <a:ln w="6350">
                <a:noFill/>
              </a:ln>
              <a:solidFill>
                <a:srgbClr val="EE7D00"/>
              </a:solidFill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79512" y="1650440"/>
            <a:ext cx="8856984" cy="3116824"/>
          </a:xfrm>
          <a:prstGeom prst="roundRect">
            <a:avLst/>
          </a:prstGeom>
          <a:noFill/>
          <a:ln w="57150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接點 16"/>
          <p:cNvCxnSpPr/>
          <p:nvPr/>
        </p:nvCxnSpPr>
        <p:spPr>
          <a:xfrm flipV="1">
            <a:off x="179512" y="2484091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79512" y="1779662"/>
            <a:ext cx="8784976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TW" altLang="en-US" sz="36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簡報內容</a:t>
            </a:r>
            <a:r>
              <a:rPr lang="zh-TW" altLang="en-US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TW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【</a:t>
            </a:r>
            <a:r>
              <a:rPr lang="zh-TW" altLang="en-US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紅色資料</a:t>
            </a:r>
            <a:r>
              <a:rPr lang="en-US" altLang="zh-TW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(</a:t>
            </a:r>
            <a:r>
              <a:rPr lang="zh-TW" altLang="en-US" sz="3200" b="1" dirty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教師版</a:t>
            </a:r>
            <a:r>
              <a:rPr lang="en-US" altLang="zh-TW" sz="3200" b="1" dirty="0" smtClean="0">
                <a:solidFill>
                  <a:schemeClr val="bg1">
                    <a:lumMod val="50000"/>
                    <a:alpha val="91000"/>
                  </a:schemeClr>
                </a:solidFill>
                <a:cs typeface="+mn-ea"/>
                <a:sym typeface="+mn-lt"/>
              </a:rPr>
              <a:t>)】</a:t>
            </a:r>
            <a:r>
              <a:rPr lang="zh-TW" altLang="en-US" sz="3200" b="1" dirty="0" smtClean="0">
                <a:solidFill>
                  <a:schemeClr val="tx1">
                    <a:alpha val="91000"/>
                  </a:schemeClr>
                </a:solidFill>
                <a:cs typeface="+mn-ea"/>
                <a:sym typeface="+mn-lt"/>
              </a:rPr>
              <a:t>參、操作程序</a:t>
            </a:r>
            <a:endParaRPr lang="en-US" altLang="zh-CN" sz="3600" b="1" dirty="0">
              <a:solidFill>
                <a:schemeClr val="bg1">
                  <a:lumMod val="50000"/>
                  <a:alpha val="91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20" name="直線接點 19"/>
          <p:cNvCxnSpPr/>
          <p:nvPr/>
        </p:nvCxnSpPr>
        <p:spPr>
          <a:xfrm flipV="1">
            <a:off x="179512" y="4061108"/>
            <a:ext cx="8856984" cy="1565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14128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id="16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Rot by="21600000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decel="52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70" grpId="0"/>
      <p:bldP spid="90" grpId="0"/>
      <p:bldP spid="92" grpId="0"/>
      <p:bldP spid="97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7448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</a:t>
            </a:r>
            <a:r>
              <a:rPr lang="zh-TW" altLang="en-US" sz="235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en-US" altLang="zh-TW" sz="22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2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200" b="1" dirty="0">
                <a:solidFill>
                  <a:srgbClr val="000000"/>
                </a:solidFill>
                <a:cs typeface="+mn-ea"/>
                <a:sym typeface="+mn-lt"/>
              </a:rPr>
              <a:t>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(4)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報名確認與表件列印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719064" y="699542"/>
            <a:ext cx="7501340" cy="3816424"/>
            <a:chOff x="539551" y="699542"/>
            <a:chExt cx="7680853" cy="4320480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0956" t="18627" r="23162" b="25491"/>
            <a:stretch/>
          </p:blipFill>
          <p:spPr>
            <a:xfrm>
              <a:off x="539551" y="699542"/>
              <a:ext cx="7680853" cy="432048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3175" cap="sq">
              <a:solidFill>
                <a:schemeClr val="bg1">
                  <a:lumMod val="5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橢圓 5"/>
            <p:cNvSpPr/>
            <p:nvPr/>
          </p:nvSpPr>
          <p:spPr>
            <a:xfrm>
              <a:off x="3707904" y="4803998"/>
              <a:ext cx="360040" cy="14401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10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-63848" y="4524821"/>
            <a:ext cx="9028336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150" dirty="0" smtClean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150" dirty="0" smtClean="0">
                <a:cs typeface="+mn-ea"/>
                <a:sym typeface="+mn-lt"/>
              </a:rPr>
              <a:t>請填</a:t>
            </a:r>
            <a:r>
              <a:rPr lang="zh-TW" altLang="en-US" sz="215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「第一次模擬選填志願時段配置表」</a:t>
            </a:r>
            <a:r>
              <a:rPr lang="en-US" altLang="zh-TW" sz="2150" dirty="0" smtClean="0">
                <a:cs typeface="+mn-ea"/>
                <a:sym typeface="+mn-lt"/>
              </a:rPr>
              <a:t>12/27(</a:t>
            </a:r>
            <a:r>
              <a:rPr lang="zh-TW" altLang="en-US" sz="2150" dirty="0" smtClean="0">
                <a:cs typeface="+mn-ea"/>
                <a:sym typeface="+mn-lt"/>
              </a:rPr>
              <a:t>三</a:t>
            </a:r>
            <a:r>
              <a:rPr lang="en-US" altLang="zh-TW" sz="2150" dirty="0" smtClean="0">
                <a:cs typeface="+mn-ea"/>
                <a:sym typeface="+mn-lt"/>
              </a:rPr>
              <a:t>)~1/10(</a:t>
            </a:r>
            <a:r>
              <a:rPr lang="zh-TW" altLang="en-US" sz="2150" dirty="0">
                <a:cs typeface="+mn-ea"/>
                <a:sym typeface="+mn-lt"/>
              </a:rPr>
              <a:t>三</a:t>
            </a:r>
            <a:r>
              <a:rPr lang="en-US" altLang="zh-TW" sz="2150" dirty="0" smtClean="0">
                <a:cs typeface="+mn-ea"/>
                <a:sym typeface="+mn-lt"/>
              </a:rPr>
              <a:t>)</a:t>
            </a:r>
            <a:r>
              <a:rPr lang="zh-TW" altLang="en-US" sz="2150" dirty="0" smtClean="0">
                <a:cs typeface="+mn-ea"/>
                <a:sym typeface="+mn-lt"/>
              </a:rPr>
              <a:t>任一日早修</a:t>
            </a:r>
            <a:endParaRPr lang="en-US" altLang="zh-TW" sz="2150" dirty="0" smtClean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307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標題 1"/>
          <p:cNvSpPr txBox="1">
            <a:spLocks/>
          </p:cNvSpPr>
          <p:nvPr/>
        </p:nvSpPr>
        <p:spPr>
          <a:xfrm>
            <a:off x="1655664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Google Shape;136;p18"/>
          <p:cNvSpPr txBox="1">
            <a:spLocks/>
          </p:cNvSpPr>
          <p:nvPr/>
        </p:nvSpPr>
        <p:spPr>
          <a:xfrm>
            <a:off x="3221642" y="771550"/>
            <a:ext cx="4950758" cy="415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系統建置給國中端</a:t>
            </a:r>
            <a:r>
              <a:rPr lang="en-US" altLang="zh-TW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Demo</a:t>
            </a:r>
            <a:r>
              <a:rPr lang="zh-TW" altLang="en-US" sz="18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使用之測試學生</a:t>
            </a:r>
          </a:p>
        </p:txBody>
      </p:sp>
      <p:graphicFrame>
        <p:nvGraphicFramePr>
          <p:cNvPr id="27" name="資料庫圖表 26"/>
          <p:cNvGraphicFramePr/>
          <p:nvPr>
            <p:extLst>
              <p:ext uri="{D42A27DB-BD31-4B8C-83A1-F6EECF244321}">
                <p14:modId xmlns:p14="http://schemas.microsoft.com/office/powerpoint/2010/main" val="994025151"/>
              </p:ext>
            </p:extLst>
          </p:nvPr>
        </p:nvGraphicFramePr>
        <p:xfrm>
          <a:off x="2627784" y="783698"/>
          <a:ext cx="3905157" cy="3012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8" name="圖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200" y="1337014"/>
            <a:ext cx="1810800" cy="181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6476"/>
            <a:ext cx="181133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5"/>
          <p:cNvSpPr>
            <a:spLocks noChangeArrowheads="1"/>
          </p:cNvSpPr>
          <p:nvPr/>
        </p:nvSpPr>
        <p:spPr bwMode="auto">
          <a:xfrm>
            <a:off x="3210051" y="3075805"/>
            <a:ext cx="29461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請不要修改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他們的</a:t>
            </a:r>
            <a:r>
              <a:rPr lang="zh-TW" altLang="en-US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資料及</a:t>
            </a:r>
            <a:r>
              <a:rPr lang="zh-TW" altLang="en-US" sz="1400" b="1" dirty="0" smtClean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密碼喔</a:t>
            </a:r>
            <a:r>
              <a:rPr lang="en-US" altLang="zh-TW" sz="1400" b="1" dirty="0">
                <a:solidFill>
                  <a:srgbClr val="FF0000"/>
                </a:solidFill>
                <a:latin typeface="+mn-lt"/>
                <a:cs typeface="+mn-ea"/>
                <a:sym typeface="+mn-lt"/>
              </a:rPr>
              <a:t>!</a:t>
            </a:r>
            <a:endParaRPr lang="zh-TW" altLang="en-US" sz="1400" b="1" dirty="0">
              <a:solidFill>
                <a:srgbClr val="FF0000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-16725" y="812027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7" name="TextBox 107"/>
          <p:cNvSpPr txBox="1"/>
          <p:nvPr/>
        </p:nvSpPr>
        <p:spPr>
          <a:xfrm>
            <a:off x="666843" y="752386"/>
            <a:ext cx="25547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 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測試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學生帳號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11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Google Shape;125;p17"/>
          <p:cNvSpPr txBox="1">
            <a:spLocks noGrp="1"/>
          </p:cNvSpPr>
          <p:nvPr>
            <p:ph type="body" idx="1"/>
          </p:nvPr>
        </p:nvSpPr>
        <p:spPr>
          <a:xfrm>
            <a:off x="-136162" y="3363838"/>
            <a:ext cx="9820730" cy="1872208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84163" indent="-20002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模擬選填志願期間</a:t>
            </a:r>
            <a:r>
              <a:rPr lang="zh-TW" altLang="en-US" sz="1000" dirty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首次登入志願選填頁面</a:t>
            </a:r>
            <a:r>
              <a:rPr lang="zh-TW" altLang="en-US" sz="1000" dirty="0">
                <a:cs typeface="+mn-ea"/>
                <a:sym typeface="+mn-lt"/>
              </a:rPr>
              <a:t>，</a:t>
            </a:r>
            <a:r>
              <a:rPr lang="zh-TW" altLang="en-US" sz="1800" b="1" u="sng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務必先完成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適性輔導問卷填報</a:t>
            </a:r>
            <a:r>
              <a:rPr lang="zh-TW" altLang="en-US" sz="11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才可選填</a:t>
            </a:r>
            <a:r>
              <a:rPr lang="zh-TW" altLang="en-US" sz="1800" b="1" u="sng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志願</a:t>
            </a:r>
            <a:r>
              <a:rPr lang="zh-TW" altLang="en-US" sz="1200" dirty="0" smtClean="0">
                <a:latin typeface="+mn-lt"/>
                <a:ea typeface="+mn-ea"/>
                <a:cs typeface="+mn-ea"/>
                <a:sym typeface="+mn-lt"/>
              </a:rPr>
              <a:t>。</a:t>
            </a:r>
            <a:endParaRPr lang="zh-TW" altLang="en-US" sz="1800" dirty="0">
              <a:latin typeface="+mn-lt"/>
              <a:ea typeface="+mn-ea"/>
              <a:cs typeface="+mn-ea"/>
              <a:sym typeface="+mn-lt"/>
            </a:endParaRPr>
          </a:p>
          <a:p>
            <a:pPr marL="341313" indent="-257175"/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選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填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過程，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每隔一段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時間</a:t>
            </a:r>
            <a:r>
              <a:rPr lang="zh-TW" altLang="en-US" sz="1800" b="1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儲存志願」按鈕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，避免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停電等情況導致所選志願遺失。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選填完畢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，</a:t>
            </a:r>
            <a:r>
              <a:rPr lang="zh-TW" altLang="en-US" sz="1800" b="1" dirty="0" smtClean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按「</a:t>
            </a:r>
            <a:r>
              <a:rPr lang="zh-TW" altLang="en-US" sz="1800" b="1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儲存志願」按鈕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，並至「查詢我的志願資料</a:t>
            </a:r>
            <a:r>
              <a:rPr lang="zh-TW" altLang="en-US" sz="1800" dirty="0" smtClean="0">
                <a:latin typeface="+mn-lt"/>
                <a:ea typeface="+mn-ea"/>
                <a:cs typeface="+mn-ea"/>
                <a:sym typeface="+mn-lt"/>
              </a:rPr>
              <a:t>」確認選擇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的志願及排序。</a:t>
            </a:r>
          </a:p>
          <a:p>
            <a:pPr marL="341313" indent="-257175"/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志願選填開放期間尚未列印報名表前，可無限次修改志願及變更順序。</a:t>
            </a:r>
          </a:p>
          <a:p>
            <a:pPr marL="341313" indent="-257175"/>
            <a:r>
              <a:rPr lang="zh-TW" altLang="en-US" sz="1800" b="1" dirty="0">
                <a:latin typeface="+mn-lt"/>
                <a:ea typeface="+mn-ea"/>
                <a:cs typeface="+mn-ea"/>
                <a:sym typeface="+mn-lt"/>
              </a:rPr>
              <a:t>安全性考量，在選填志願期間若要離開位置，務必先</a:t>
            </a:r>
            <a:r>
              <a:rPr lang="zh-TW" altLang="en-US" sz="1800" b="1" u="sng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登出</a:t>
            </a:r>
            <a:endParaRPr sz="1800" b="1" u="sng" dirty="0" smtClean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3997103" y="45909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chemeClr val="accent2"/>
                </a:solidFill>
                <a:cs typeface="+mn-ea"/>
                <a:sym typeface="+mn-lt"/>
              </a:rPr>
              <a:t>集報學生</a:t>
            </a:r>
          </a:p>
        </p:txBody>
      </p:sp>
      <p:cxnSp>
        <p:nvCxnSpPr>
          <p:cNvPr id="19" name="直接连接符 10"/>
          <p:cNvCxnSpPr/>
          <p:nvPr/>
        </p:nvCxnSpPr>
        <p:spPr>
          <a:xfrm>
            <a:off x="-16725" y="699542"/>
            <a:ext cx="9108652" cy="23856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等腰三角形 21"/>
          <p:cNvSpPr/>
          <p:nvPr/>
        </p:nvSpPr>
        <p:spPr>
          <a:xfrm>
            <a:off x="2095409" y="45909"/>
            <a:ext cx="1823543" cy="606128"/>
          </a:xfrm>
          <a:prstGeom prst="triangle">
            <a:avLst/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TextBox 7"/>
          <p:cNvSpPr txBox="1"/>
          <p:nvPr/>
        </p:nvSpPr>
        <p:spPr>
          <a:xfrm>
            <a:off x="2452165" y="10956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 smtClean="0">
                <a:solidFill>
                  <a:schemeClr val="accent2"/>
                </a:solidFill>
                <a:latin typeface="+mn-ea"/>
                <a:cs typeface="+mn-ea"/>
                <a:sym typeface="+mn-lt"/>
              </a:rPr>
              <a:t>二</a:t>
            </a:r>
            <a:r>
              <a:rPr lang="en-US" altLang="zh-TW" sz="36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cxnSp>
        <p:nvCxnSpPr>
          <p:cNvPr id="24" name="直線接點 23"/>
          <p:cNvCxnSpPr/>
          <p:nvPr/>
        </p:nvCxnSpPr>
        <p:spPr>
          <a:xfrm>
            <a:off x="-36512" y="336383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7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0" dur="1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00"/>
                            </p:stCondLst>
                            <p:childTnLst>
                              <p:par>
                                <p:cTn id="2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27" grpId="0">
        <p:bldAsOne/>
      </p:bldGraphic>
      <p:bldP spid="30" grpId="0"/>
      <p:bldP spid="15" grpId="0" animBg="1"/>
      <p:bldP spid="17" grpId="0"/>
      <p:bldP spid="13" grpId="0" build="p"/>
      <p:bldP spid="14" grpId="0"/>
      <p:bldP spid="22" grpId="0" animBg="1"/>
      <p:bldP spid="22" grpId="1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t="9091" b="6054"/>
          <a:stretch/>
        </p:blipFill>
        <p:spPr>
          <a:xfrm>
            <a:off x="3275856" y="89847"/>
            <a:ext cx="566786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矩形 16"/>
          <p:cNvSpPr/>
          <p:nvPr/>
        </p:nvSpPr>
        <p:spPr>
          <a:xfrm>
            <a:off x="0" y="123478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755575" y="51470"/>
            <a:ext cx="189075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</a:t>
            </a:r>
            <a:r>
              <a:rPr lang="zh-TW" altLang="en-US" sz="2800" b="1" dirty="0" smtClean="0">
                <a:solidFill>
                  <a:srgbClr val="EE7D00"/>
                </a:solidFill>
                <a:cs typeface="+mn-ea"/>
                <a:sym typeface="+mn-lt"/>
              </a:rPr>
              <a:t>附錄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12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6588224" y="335298"/>
            <a:ext cx="1224136" cy="1804404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Picture 2" descr="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3" t="4922" b="4638"/>
          <a:stretch/>
        </p:blipFill>
        <p:spPr bwMode="auto">
          <a:xfrm>
            <a:off x="3250314" y="2355726"/>
            <a:ext cx="376995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文字方塊 9"/>
          <p:cNvSpPr txBox="1">
            <a:spLocks noChangeArrowheads="1"/>
          </p:cNvSpPr>
          <p:nvPr/>
        </p:nvSpPr>
        <p:spPr bwMode="auto">
          <a:xfrm>
            <a:off x="-544" y="3103594"/>
            <a:ext cx="30235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依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系統畫面指示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  輸入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登入資訊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4787963" y="3740076"/>
            <a:ext cx="20313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帳號：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身分證字號</a:t>
            </a:r>
            <a:endParaRPr lang="en-US" altLang="zh-TW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787964" y="4232139"/>
            <a:ext cx="432054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密碼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身分證末</a:t>
            </a:r>
            <a:r>
              <a:rPr lang="en-US" altLang="zh-TW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en-US" altLang="zh-TW" dirty="0">
                <a:solidFill>
                  <a:srgbClr val="333333"/>
                </a:solidFill>
                <a:cs typeface="+mn-ea"/>
                <a:sym typeface="+mn-lt"/>
              </a:rPr>
              <a:t>+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出生月日</a:t>
            </a:r>
            <a:r>
              <a:rPr lang="en-US" altLang="zh-TW" dirty="0">
                <a:solidFill>
                  <a:srgbClr val="333333"/>
                </a:solidFill>
                <a:cs typeface="+mn-ea"/>
                <a:sym typeface="+mn-lt"/>
              </a:rPr>
              <a:t>4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r>
              <a:rPr lang="zh-TW" altLang="en-US" sz="1200" dirty="0">
                <a:solidFill>
                  <a:srgbClr val="333333"/>
                </a:solidFill>
                <a:cs typeface="+mn-ea"/>
                <a:sym typeface="+mn-lt"/>
              </a:rPr>
              <a:t>，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共</a:t>
            </a:r>
            <a:r>
              <a:rPr lang="en-US" altLang="zh-TW" dirty="0">
                <a:solidFill>
                  <a:srgbClr val="333333"/>
                </a:solidFill>
                <a:cs typeface="+mn-ea"/>
                <a:sym typeface="+mn-lt"/>
              </a:rPr>
              <a:t>8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碼</a:t>
            </a:r>
            <a:endParaRPr lang="en-US" altLang="zh-TW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787963" y="4659982"/>
            <a:ext cx="226215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驗證碼</a:t>
            </a: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依圖示輸入</a:t>
            </a:r>
            <a:endParaRPr lang="en-US" altLang="zh-TW" b="1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4" name="TextBox 107"/>
          <p:cNvSpPr txBox="1"/>
          <p:nvPr/>
        </p:nvSpPr>
        <p:spPr>
          <a:xfrm>
            <a:off x="35496" y="642050"/>
            <a:ext cx="2987545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cs typeface="+mn-ea"/>
                <a:sym typeface="+mn-lt"/>
              </a:rPr>
              <a:t>3-1</a:t>
            </a:r>
            <a:r>
              <a:rPr lang="zh-TW" altLang="en-US" sz="2400" b="1" dirty="0" smtClean="0">
                <a:cs typeface="+mn-ea"/>
                <a:sym typeface="+mn-lt"/>
              </a:rPr>
              <a:t>登入</a:t>
            </a:r>
            <a:r>
              <a:rPr lang="zh-TW" altLang="en-US" sz="2400" b="1" dirty="0">
                <a:cs typeface="+mn-ea"/>
                <a:sym typeface="+mn-lt"/>
              </a:rPr>
              <a:t>與修改</a:t>
            </a:r>
            <a:r>
              <a:rPr lang="zh-TW" altLang="en-US" sz="2400" b="1" dirty="0" smtClean="0">
                <a:cs typeface="+mn-ea"/>
                <a:sym typeface="+mn-lt"/>
              </a:rPr>
              <a:t>密碼</a:t>
            </a:r>
            <a:endParaRPr lang="en-US" altLang="zh-TW" sz="2400" b="1" dirty="0" smtClean="0">
              <a:cs typeface="+mn-ea"/>
              <a:sym typeface="+mn-lt"/>
            </a:endParaRPr>
          </a:p>
          <a:p>
            <a:endParaRPr lang="en-US" altLang="zh-TW" sz="2400" b="1" dirty="0"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400" dirty="0">
                <a:cs typeface="+mn-ea"/>
                <a:sym typeface="+mn-lt"/>
              </a:rPr>
              <a:t>(1)</a:t>
            </a:r>
            <a:r>
              <a:rPr lang="zh-TW" altLang="en-US" sz="2400" dirty="0">
                <a:cs typeface="+mn-ea"/>
                <a:sym typeface="+mn-lt"/>
              </a:rPr>
              <a:t>依</a:t>
            </a:r>
            <a:r>
              <a:rPr lang="zh-TW" altLang="en-US" sz="2400" dirty="0">
                <a:solidFill>
                  <a:srgbClr val="333333"/>
                </a:solidFill>
                <a:cs typeface="+mn-ea"/>
                <a:sym typeface="+mn-lt"/>
              </a:rPr>
              <a:t>學生選擇</a:t>
            </a:r>
            <a:endParaRPr lang="en-US" altLang="zh-TW" sz="2400" dirty="0">
              <a:solidFill>
                <a:srgbClr val="333333"/>
              </a:solidFill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rgbClr val="333333"/>
                </a:solidFill>
                <a:cs typeface="+mn-ea"/>
                <a:sym typeface="+mn-lt"/>
              </a:rPr>
              <a:t>     </a:t>
            </a:r>
            <a:r>
              <a:rPr lang="zh-TW" altLang="en-US" sz="2400" b="1" dirty="0">
                <a:cs typeface="+mn-ea"/>
                <a:sym typeface="+mn-lt"/>
              </a:rPr>
              <a:t>「集體報名學生</a:t>
            </a:r>
            <a:r>
              <a:rPr lang="zh-TW" altLang="en-US" sz="2400" b="1" dirty="0" smtClean="0">
                <a:cs typeface="+mn-ea"/>
                <a:sym typeface="+mn-lt"/>
              </a:rPr>
              <a:t>」</a:t>
            </a:r>
            <a:endParaRPr lang="zh-TW" altLang="en-US" sz="2400" b="1" dirty="0">
              <a:cs typeface="+mn-ea"/>
              <a:sym typeface="+mn-lt"/>
            </a:endParaRPr>
          </a:p>
        </p:txBody>
      </p:sp>
      <p:cxnSp>
        <p:nvCxnSpPr>
          <p:cNvPr id="15" name="直線接點 14"/>
          <p:cNvCxnSpPr/>
          <p:nvPr/>
        </p:nvCxnSpPr>
        <p:spPr>
          <a:xfrm>
            <a:off x="0" y="228371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3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8" grpId="0" animBg="1"/>
      <p:bldP spid="10" grpId="0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2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0" b="32971"/>
          <a:stretch/>
        </p:blipFill>
        <p:spPr bwMode="auto">
          <a:xfrm>
            <a:off x="4499992" y="490833"/>
            <a:ext cx="4464496" cy="1864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文字方塊 2"/>
          <p:cNvSpPr txBox="1">
            <a:spLocks noChangeArrowheads="1"/>
          </p:cNvSpPr>
          <p:nvPr/>
        </p:nvSpPr>
        <p:spPr bwMode="auto">
          <a:xfrm>
            <a:off x="-36512" y="540981"/>
            <a:ext cx="4464496" cy="73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zh-TW" sz="2000" dirty="0" smtClean="0">
                <a:latin typeface="+mn-lt"/>
                <a:cs typeface="+mn-ea"/>
                <a:sym typeface="+mn-lt"/>
              </a:rPr>
              <a:t>(3)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修改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登入密碼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確定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儲存後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系統會</a:t>
            </a:r>
            <a:endParaRPr lang="en-US" altLang="zh-TW" sz="2000" dirty="0" smtClean="0">
              <a:latin typeface="+mn-lt"/>
              <a:cs typeface="+mn-ea"/>
              <a:sym typeface="+mn-lt"/>
            </a:endParaRPr>
          </a:p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zh-TW" altLang="en-US" sz="2000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000" dirty="0" smtClean="0">
                <a:latin typeface="+mn-lt"/>
                <a:cs typeface="+mn-ea"/>
                <a:sym typeface="+mn-lt"/>
              </a:rPr>
              <a:t>   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自動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登出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000" dirty="0" smtClean="0">
                <a:latin typeface="+mn-lt"/>
                <a:cs typeface="+mn-ea"/>
                <a:sym typeface="+mn-lt"/>
              </a:rPr>
              <a:t>請</a:t>
            </a:r>
            <a:r>
              <a:rPr lang="zh-TW" altLang="zh-TW" sz="2000" dirty="0">
                <a:latin typeface="+mn-lt"/>
                <a:cs typeface="+mn-ea"/>
                <a:sym typeface="+mn-lt"/>
              </a:rPr>
              <a:t>以新密碼再次登入系統</a:t>
            </a:r>
            <a:r>
              <a:rPr lang="zh-TW" altLang="zh-TW" sz="1200" dirty="0">
                <a:latin typeface="+mn-lt"/>
                <a:cs typeface="+mn-ea"/>
                <a:sym typeface="+mn-lt"/>
              </a:rPr>
              <a:t>。</a:t>
            </a:r>
            <a:endParaRPr lang="zh-TW" altLang="en-US" sz="2000" dirty="0">
              <a:latin typeface="+mn-lt"/>
              <a:cs typeface="+mn-ea"/>
              <a:sym typeface="+mn-lt"/>
            </a:endParaRPr>
          </a:p>
        </p:txBody>
      </p:sp>
      <p:sp>
        <p:nvSpPr>
          <p:cNvPr id="37" name="Google Shape;136;p18"/>
          <p:cNvSpPr txBox="1">
            <a:spLocks/>
          </p:cNvSpPr>
          <p:nvPr/>
        </p:nvSpPr>
        <p:spPr>
          <a:xfrm>
            <a:off x="-108520" y="1275606"/>
            <a:ext cx="4392488" cy="1126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541338" indent="-454025">
              <a:tabLst>
                <a:tab pos="0" algn="l"/>
              </a:tabLst>
            </a:pP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※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TW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首次登入，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務必完成修改密碼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才可執行其它功能哦！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  <a:p>
            <a:pPr marL="541338" indent="-182563">
              <a:tabLst>
                <a:tab pos="0" algn="l"/>
              </a:tabLst>
            </a:pP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學生忘記登入密碼時，請洽詢</a:t>
            </a:r>
            <a:r>
              <a:rPr lang="zh-TW" altLang="en-US" sz="1800" u="sng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導師或註冊組</a:t>
            </a:r>
            <a:r>
              <a:rPr lang="zh-TW" altLang="en-US" sz="1800" b="0" dirty="0">
                <a:solidFill>
                  <a:srgbClr val="EE7D00"/>
                </a:solidFill>
                <a:latin typeface="+mn-lt"/>
                <a:ea typeface="+mn-ea"/>
                <a:cs typeface="+mn-ea"/>
                <a:sym typeface="+mn-lt"/>
              </a:rPr>
              <a:t>協助將密碼還原預設密碼。</a:t>
            </a:r>
            <a:endParaRPr lang="en-US" altLang="zh-TW" sz="1800" b="0" dirty="0">
              <a:solidFill>
                <a:srgbClr val="EE7D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39" name="TextBox 107"/>
          <p:cNvSpPr txBox="1"/>
          <p:nvPr/>
        </p:nvSpPr>
        <p:spPr>
          <a:xfrm>
            <a:off x="683568" y="-20538"/>
            <a:ext cx="504056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</a:t>
            </a:r>
            <a:r>
              <a:rPr lang="en-US" altLang="zh-TW" sz="2400" b="1" dirty="0">
                <a:cs typeface="+mn-ea"/>
                <a:sym typeface="+mn-lt"/>
              </a:rPr>
              <a:t>3-1</a:t>
            </a:r>
            <a:r>
              <a:rPr lang="zh-TW" altLang="en-US" sz="2400" b="1" dirty="0">
                <a:cs typeface="+mn-ea"/>
                <a:sym typeface="+mn-lt"/>
              </a:rPr>
              <a:t>登入與修改密碼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13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9" name="Google Shape;125;p17"/>
          <p:cNvSpPr txBox="1">
            <a:spLocks/>
          </p:cNvSpPr>
          <p:nvPr/>
        </p:nvSpPr>
        <p:spPr>
          <a:xfrm>
            <a:off x="35496" y="2931790"/>
            <a:ext cx="3888432" cy="158417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2000" dirty="0">
                <a:solidFill>
                  <a:srgbClr val="000000"/>
                </a:solidFill>
                <a:cs typeface="+mn-ea"/>
                <a:sym typeface="+mn-lt"/>
              </a:rPr>
              <a:t>(4)</a:t>
            </a:r>
            <a:r>
              <a:rPr lang="zh-TW" altLang="en-US" sz="2000" dirty="0">
                <a:solidFill>
                  <a:srgbClr val="000000"/>
                </a:solidFill>
                <a:cs typeface="+mn-ea"/>
                <a:sym typeface="+mn-lt"/>
              </a:rPr>
              <a:t>資訊安全宣告</a:t>
            </a:r>
            <a:endParaRPr lang="en-US" altLang="zh-TW" sz="2000" dirty="0">
              <a:solidFill>
                <a:srgbClr val="000000"/>
              </a:solidFill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 smtClean="0">
                <a:cs typeface="+mn-ea"/>
                <a:sym typeface="Wingdings" panose="05000000000000000000" pitchFamily="2" charset="2"/>
              </a:rPr>
              <a:t></a:t>
            </a:r>
            <a:r>
              <a:rPr lang="zh-TW" altLang="en-US" sz="1800" dirty="0" smtClean="0">
                <a:cs typeface="+mn-ea"/>
                <a:sym typeface="+mn-lt"/>
              </a:rPr>
              <a:t>請先 </a:t>
            </a:r>
            <a:r>
              <a:rPr lang="zh-TW" altLang="en-US" sz="1800" b="1" dirty="0" smtClean="0">
                <a:cs typeface="+mn-ea"/>
                <a:sym typeface="+mn-lt"/>
              </a:rPr>
              <a:t>瀏覽資訊安全宣告內容</a:t>
            </a:r>
            <a:endParaRPr lang="en-US" altLang="zh-TW" sz="1800" b="1" dirty="0" smtClean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b="1" dirty="0" smtClean="0">
                <a:cs typeface="+mn-ea"/>
                <a:sym typeface="+mn-lt"/>
              </a:rPr>
              <a:t>    </a:t>
            </a:r>
            <a:r>
              <a:rPr lang="en-US" altLang="zh-TW" sz="1800" b="1" dirty="0" smtClean="0">
                <a:cs typeface="+mn-ea"/>
                <a:sym typeface="+mn-lt"/>
              </a:rPr>
              <a:t>(</a:t>
            </a:r>
            <a:r>
              <a:rPr lang="zh-TW" altLang="en-US" sz="1800" b="1" dirty="0" smtClean="0">
                <a:cs typeface="+mn-ea"/>
                <a:sym typeface="+mn-lt"/>
              </a:rPr>
              <a:t>卷軸必須往下拉</a:t>
            </a:r>
            <a:r>
              <a:rPr lang="en-US" altLang="zh-TW" sz="1800" b="1" dirty="0" smtClean="0">
                <a:cs typeface="+mn-ea"/>
                <a:sym typeface="+mn-lt"/>
              </a:rPr>
              <a:t>)</a:t>
            </a:r>
            <a:endParaRPr lang="zh-TW" altLang="en-US" sz="1800" b="1" dirty="0" smtClean="0">
              <a:cs typeface="+mn-ea"/>
              <a:sym typeface="+mn-lt"/>
            </a:endParaRPr>
          </a:p>
          <a:p>
            <a:pPr marL="269875" indent="0">
              <a:buNone/>
            </a:pPr>
            <a:r>
              <a:rPr lang="zh-TW" altLang="en-US" sz="1800" dirty="0" smtClean="0">
                <a:cs typeface="+mn-ea"/>
                <a:sym typeface="Wingdings" panose="05000000000000000000" pitchFamily="2" charset="2"/>
              </a:rPr>
              <a:t></a:t>
            </a:r>
            <a:r>
              <a:rPr lang="zh-TW" altLang="en-US" sz="1800" dirty="0" smtClean="0">
                <a:cs typeface="+mn-ea"/>
                <a:sym typeface="+mn-lt"/>
              </a:rPr>
              <a:t>勾選 </a:t>
            </a:r>
            <a:r>
              <a:rPr lang="zh-TW" altLang="en-US" sz="1800" b="1" dirty="0" smtClean="0">
                <a:cs typeface="+mn-ea"/>
                <a:sym typeface="Wingdings" panose="05000000000000000000" pitchFamily="2" charset="2"/>
              </a:rPr>
              <a:t> </a:t>
            </a:r>
            <a:r>
              <a:rPr lang="zh-TW" altLang="en-US" sz="1800" b="1" dirty="0" smtClean="0">
                <a:cs typeface="+mn-ea"/>
                <a:sym typeface="+mn-lt"/>
              </a:rPr>
              <a:t>我已閱讀並接受上述內容 </a:t>
            </a:r>
          </a:p>
          <a:p>
            <a:pPr marL="269875" indent="0">
              <a:buNone/>
            </a:pPr>
            <a:r>
              <a:rPr lang="zh-TW" altLang="en-US" sz="1800" dirty="0">
                <a:cs typeface="+mn-ea"/>
                <a:sym typeface="Wingdings" panose="05000000000000000000" pitchFamily="2" charset="2"/>
              </a:rPr>
              <a:t></a:t>
            </a:r>
            <a:r>
              <a:rPr lang="zh-TW" altLang="en-US" sz="1800" dirty="0" smtClean="0">
                <a:cs typeface="+mn-ea"/>
                <a:sym typeface="+mn-lt"/>
              </a:rPr>
              <a:t>點選</a:t>
            </a:r>
            <a:r>
              <a:rPr lang="zh-TW" altLang="en-US" sz="1800" b="1" dirty="0" smtClean="0">
                <a:cs typeface="+mn-ea"/>
                <a:sym typeface="+mn-lt"/>
              </a:rPr>
              <a:t>「確認送出」</a:t>
            </a:r>
            <a:r>
              <a:rPr lang="zh-TW" altLang="en-US" sz="1800" dirty="0" smtClean="0">
                <a:cs typeface="+mn-ea"/>
                <a:sym typeface="+mn-lt"/>
              </a:rPr>
              <a:t>按鈕</a:t>
            </a:r>
            <a:endParaRPr lang="zh-TW" altLang="en-US" sz="1800" dirty="0">
              <a:cs typeface="+mn-ea"/>
              <a:sym typeface="+mn-lt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/>
          <a:srcRect t="247"/>
          <a:stretch/>
        </p:blipFill>
        <p:spPr>
          <a:xfrm>
            <a:off x="3923928" y="2571750"/>
            <a:ext cx="482453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5" name="直線接點 4"/>
          <p:cNvCxnSpPr/>
          <p:nvPr/>
        </p:nvCxnSpPr>
        <p:spPr>
          <a:xfrm>
            <a:off x="0" y="249974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5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38" grpId="0" animBg="1"/>
      <p:bldP spid="39" grpId="0"/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750983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5" name="TextBox 107"/>
          <p:cNvSpPr txBox="1"/>
          <p:nvPr/>
        </p:nvSpPr>
        <p:spPr>
          <a:xfrm>
            <a:off x="683568" y="-20538"/>
            <a:ext cx="52565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</a:t>
            </a:r>
            <a:r>
              <a:rPr lang="zh-TW" altLang="en-US" sz="2000" b="1" dirty="0">
                <a:solidFill>
                  <a:srgbClr val="EE7D00"/>
                </a:solidFill>
                <a:cs typeface="+mn-ea"/>
                <a:sym typeface="+mn-lt"/>
              </a:rPr>
              <a:t>   </a:t>
            </a:r>
            <a:r>
              <a:rPr lang="zh-TW" altLang="en-US" sz="2000" b="1" dirty="0" smtClean="0">
                <a:solidFill>
                  <a:srgbClr val="EE7D00"/>
                </a:solidFill>
                <a:cs typeface="+mn-ea"/>
                <a:sym typeface="+mn-lt"/>
              </a:rPr>
              <a:t> </a:t>
            </a:r>
            <a:r>
              <a:rPr lang="en-US" altLang="zh-TW" sz="2400" b="1" dirty="0" smtClean="0">
                <a:cs typeface="+mn-ea"/>
                <a:sym typeface="+mn-lt"/>
              </a:rPr>
              <a:t>3-2 </a:t>
            </a:r>
            <a:r>
              <a:rPr lang="zh-TW" altLang="en-US" sz="2400" b="1" dirty="0" smtClean="0">
                <a:cs typeface="+mn-ea"/>
                <a:sym typeface="+mn-lt"/>
              </a:rPr>
              <a:t>問卷調查</a:t>
            </a:r>
            <a:r>
              <a:rPr lang="zh-TW" altLang="en-US" sz="2400" b="1" dirty="0">
                <a:cs typeface="+mn-ea"/>
                <a:sym typeface="+mn-lt"/>
              </a:rPr>
              <a:t>、</a:t>
            </a:r>
            <a:r>
              <a:rPr lang="zh-TW" altLang="en-US" sz="2400" b="1" dirty="0" smtClean="0">
                <a:cs typeface="+mn-ea"/>
                <a:sym typeface="+mn-lt"/>
              </a:rPr>
              <a:t>查詢資料</a:t>
            </a:r>
            <a:endParaRPr lang="en-US" altLang="zh-TW" sz="2400" b="1" dirty="0" smtClean="0"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14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709" y="784523"/>
            <a:ext cx="372002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TW" sz="2400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endParaRPr lang="en-US" altLang="zh-TW" sz="2400" kern="100" spc="100" dirty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(1)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模擬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選填志願期間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</a:t>
            </a: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登入</a:t>
            </a:r>
            <a:r>
              <a:rPr lang="zh-TW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志願選填頁面</a:t>
            </a:r>
            <a:r>
              <a:rPr lang="zh-TW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endParaRPr lang="en-US" altLang="zh-TW" sz="2400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</a:t>
            </a:r>
            <a:r>
              <a:rPr lang="zh-TW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務必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先</a:t>
            </a:r>
            <a:r>
              <a:rPr lang="zh-TW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填報</a:t>
            </a:r>
            <a:endParaRPr lang="en-US" altLang="zh-TW" sz="2400" b="1" u="sng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zh-TW" altLang="en-US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「</a:t>
            </a:r>
            <a:r>
              <a:rPr lang="en-US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113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年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第一次適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性</a:t>
            </a:r>
            <a:endParaRPr lang="en-US" altLang="zh-TW" sz="2400" b="1" u="sng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  </a:t>
            </a:r>
            <a:r>
              <a:rPr lang="zh-TW" altLang="en-US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輔導</a:t>
            </a:r>
            <a:r>
              <a:rPr lang="zh-TW" altLang="en-US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問卷調查</a:t>
            </a:r>
            <a:r>
              <a:rPr lang="zh-TW" altLang="en-US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」</a:t>
            </a:r>
            <a:r>
              <a:rPr lang="zh-TW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，</a:t>
            </a:r>
            <a:endParaRPr lang="en-US" altLang="zh-TW" sz="2400" b="1" kern="100" spc="100" dirty="0" smtClean="0">
              <a:solidFill>
                <a:srgbClr val="4C9CC0"/>
              </a:solidFill>
              <a:cs typeface="+mn-ea"/>
              <a:sym typeface="+mn-lt"/>
            </a:endParaRPr>
          </a:p>
          <a:p>
            <a:pPr>
              <a:lnSpc>
                <a:spcPts val="3600"/>
              </a:lnSpc>
            </a:pPr>
            <a:r>
              <a:rPr lang="en-US" altLang="zh-TW" sz="2400" b="1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    </a:t>
            </a:r>
            <a:r>
              <a:rPr lang="en-US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zh-TW" altLang="zh-TW" sz="2400" b="1" u="sng" kern="100" spc="100" dirty="0" smtClean="0">
                <a:solidFill>
                  <a:srgbClr val="4C9CC0"/>
                </a:solidFill>
                <a:cs typeface="+mn-ea"/>
                <a:sym typeface="+mn-lt"/>
              </a:rPr>
              <a:t>才</a:t>
            </a:r>
            <a:r>
              <a:rPr lang="zh-TW" altLang="zh-TW" sz="2400" b="1" u="sng" kern="100" spc="100" dirty="0">
                <a:solidFill>
                  <a:srgbClr val="4C9CC0"/>
                </a:solidFill>
                <a:cs typeface="+mn-ea"/>
                <a:sym typeface="+mn-lt"/>
              </a:rPr>
              <a:t>可進行志願選填</a:t>
            </a:r>
            <a:r>
              <a:rPr lang="zh-TW" altLang="zh-TW" sz="2400" b="1" kern="100" spc="100" dirty="0">
                <a:solidFill>
                  <a:srgbClr val="4C9CC0"/>
                </a:solidFill>
                <a:cs typeface="+mn-ea"/>
                <a:sym typeface="+mn-lt"/>
              </a:rPr>
              <a:t>。</a:t>
            </a:r>
            <a:endParaRPr lang="zh-TW" altLang="en-US" sz="24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424" y="190178"/>
            <a:ext cx="581025" cy="828675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/>
          <a:srcRect b="27902"/>
          <a:stretch/>
        </p:blipFill>
        <p:spPr>
          <a:xfrm>
            <a:off x="3834795" y="463724"/>
            <a:ext cx="4356273" cy="461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308162" y="3991706"/>
            <a:ext cx="5343958" cy="102831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系統會直接</a:t>
            </a:r>
            <a:r>
              <a:rPr lang="zh-TW" altLang="en-US" sz="2000" b="1" u="sng" dirty="0" smtClean="0">
                <a:latin typeface="+mn-lt"/>
                <a:ea typeface="+mn-ea"/>
                <a:cs typeface="+mn-ea"/>
                <a:sym typeface="+mn-lt"/>
              </a:rPr>
              <a:t>下載</a:t>
            </a:r>
            <a:endParaRPr lang="en-US" altLang="zh-TW" sz="2000" b="1" u="sng" dirty="0" smtClean="0">
              <a:latin typeface="+mn-lt"/>
              <a:ea typeface="+mn-ea"/>
              <a:cs typeface="+mn-ea"/>
              <a:sym typeface="+mn-lt"/>
            </a:endParaRPr>
          </a:p>
          <a:p>
            <a:pPr marL="57149" indent="0">
              <a:buNone/>
            </a:pPr>
            <a:r>
              <a:rPr lang="zh-TW" altLang="en-US" sz="2000" dirty="0" smtClean="0"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lang="zh-TW" altLang="en-US" sz="2000" b="1" u="sng" dirty="0" smtClean="0">
                <a:latin typeface="+mn-lt"/>
                <a:ea typeface="+mn-ea"/>
                <a:cs typeface="+mn-ea"/>
                <a:sym typeface="+mn-lt"/>
              </a:rPr>
              <a:t> 「</a:t>
            </a:r>
            <a:r>
              <a:rPr lang="zh-TW" altLang="en-US" sz="2000" b="1" u="sng" dirty="0">
                <a:latin typeface="+mn-lt"/>
                <a:ea typeface="+mn-ea"/>
                <a:cs typeface="+mn-ea"/>
                <a:sym typeface="+mn-lt"/>
              </a:rPr>
              <a:t>學生基本資料及超額比序積分資料表」</a:t>
            </a:r>
          </a:p>
        </p:txBody>
      </p:sp>
      <p:sp>
        <p:nvSpPr>
          <p:cNvPr id="16" name="文字方塊 2"/>
          <p:cNvSpPr txBox="1">
            <a:spLocks noChangeArrowheads="1"/>
          </p:cNvSpPr>
          <p:nvPr/>
        </p:nvSpPr>
        <p:spPr bwMode="auto">
          <a:xfrm>
            <a:off x="1259632" y="699542"/>
            <a:ext cx="792088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(2)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志願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選填相關作業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/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基本資料及超額比序積分資料查詢</a:t>
            </a:r>
          </a:p>
        </p:txBody>
      </p:sp>
      <p:grpSp>
        <p:nvGrpSpPr>
          <p:cNvPr id="17" name="群組 4"/>
          <p:cNvGrpSpPr>
            <a:grpSpLocks/>
          </p:cNvGrpSpPr>
          <p:nvPr/>
        </p:nvGrpSpPr>
        <p:grpSpPr bwMode="auto">
          <a:xfrm>
            <a:off x="5523471" y="2623342"/>
            <a:ext cx="3297001" cy="2358822"/>
            <a:chOff x="1862849" y="3036861"/>
            <a:chExt cx="4765154" cy="3923546"/>
          </a:xfrm>
        </p:grpSpPr>
        <p:pic>
          <p:nvPicPr>
            <p:cNvPr id="18" name="圖片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2849" y="3036861"/>
              <a:ext cx="4765154" cy="3923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2"/>
            <p:cNvSpPr>
              <a:spLocks noChangeArrowheads="1"/>
            </p:cNvSpPr>
            <p:nvPr/>
          </p:nvSpPr>
          <p:spPr bwMode="auto">
            <a:xfrm>
              <a:off x="1862849" y="6664041"/>
              <a:ext cx="1395363" cy="286296"/>
            </a:xfrm>
            <a:prstGeom prst="rect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zh-TW" altLang="en-US" sz="1800">
                <a:solidFill>
                  <a:schemeClr val="tx1"/>
                </a:solidFill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20" name="圓角矩形圖說文字 19"/>
            <p:cNvSpPr/>
            <p:nvPr/>
          </p:nvSpPr>
          <p:spPr bwMode="auto">
            <a:xfrm>
              <a:off x="2897785" y="5239888"/>
              <a:ext cx="3280631" cy="1296738"/>
            </a:xfrm>
            <a:prstGeom prst="wedgeRoundRectCallou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r>
                <a:rPr lang="zh-TW" altLang="en-US" sz="1400" dirty="0">
                  <a:cs typeface="+mn-ea"/>
                  <a:sym typeface="+mn-lt"/>
                </a:rPr>
                <a:t>系統自動下載完成時，可開啟此</a:t>
              </a:r>
              <a:r>
                <a:rPr lang="en-US" altLang="zh-TW" sz="1400" dirty="0">
                  <a:cs typeface="+mn-ea"/>
                  <a:sym typeface="+mn-lt"/>
                </a:rPr>
                <a:t>PDF</a:t>
              </a:r>
              <a:r>
                <a:rPr lang="zh-TW" altLang="en-US" sz="1400" dirty="0">
                  <a:cs typeface="+mn-ea"/>
                  <a:sym typeface="+mn-lt"/>
                </a:rPr>
                <a:t>檔，查詢基本資料及超額比序積分資料</a:t>
              </a:r>
            </a:p>
          </p:txBody>
        </p:sp>
      </p:grpSp>
      <p:sp>
        <p:nvSpPr>
          <p:cNvPr id="21" name="矩形 20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2" name="TextBox 107"/>
          <p:cNvSpPr txBox="1"/>
          <p:nvPr/>
        </p:nvSpPr>
        <p:spPr>
          <a:xfrm>
            <a:off x="683568" y="51470"/>
            <a:ext cx="5400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</a:t>
            </a:r>
            <a:r>
              <a:rPr lang="zh-TW" altLang="en-US" sz="2800" b="1" dirty="0" smtClean="0">
                <a:solidFill>
                  <a:srgbClr val="EE7D00"/>
                </a:solidFill>
                <a:cs typeface="+mn-ea"/>
                <a:sym typeface="+mn-lt"/>
              </a:rPr>
              <a:t>  </a:t>
            </a:r>
            <a:r>
              <a:rPr lang="en-US" altLang="zh-TW" sz="2400" b="1" dirty="0" smtClean="0">
                <a:cs typeface="+mn-ea"/>
                <a:sym typeface="+mn-lt"/>
              </a:rPr>
              <a:t>3-2</a:t>
            </a:r>
            <a:r>
              <a:rPr lang="zh-TW" altLang="en-US" sz="2400" b="1" dirty="0" smtClean="0">
                <a:cs typeface="+mn-ea"/>
                <a:sym typeface="+mn-lt"/>
              </a:rPr>
              <a:t>  問卷調查</a:t>
            </a:r>
            <a:r>
              <a:rPr lang="zh-TW" altLang="en-US" sz="2400" b="1" dirty="0">
                <a:cs typeface="+mn-ea"/>
                <a:sym typeface="+mn-lt"/>
              </a:rPr>
              <a:t>、</a:t>
            </a:r>
            <a:r>
              <a:rPr lang="zh-TW" altLang="en-US" sz="2400" b="1" dirty="0" smtClean="0">
                <a:cs typeface="+mn-ea"/>
                <a:sym typeface="+mn-lt"/>
              </a:rPr>
              <a:t>查詢資料</a:t>
            </a:r>
            <a:endParaRPr lang="en-US" altLang="zh-TW" sz="2400" b="1" dirty="0">
              <a:cs typeface="+mn-ea"/>
              <a:sym typeface="+mn-lt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8506" t="22400" r="37788" b="37701"/>
          <a:stretch/>
        </p:blipFill>
        <p:spPr>
          <a:xfrm>
            <a:off x="683568" y="1318966"/>
            <a:ext cx="4767241" cy="269294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15</a:t>
            </a:fld>
            <a:endParaRPr lang="en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875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6" name="矩形 2"/>
          <p:cNvSpPr>
            <a:spLocks noChangeArrowheads="1"/>
          </p:cNvSpPr>
          <p:nvPr/>
        </p:nvSpPr>
        <p:spPr bwMode="auto">
          <a:xfrm>
            <a:off x="-27310" y="699542"/>
            <a:ext cx="6831558" cy="175432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☆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【志願選填相關作業】裡之【志願選填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免試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)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】。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(1)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「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閱讀注意事項</a:t>
            </a:r>
            <a:r>
              <a:rPr lang="zh-TW" altLang="en-US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」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(2)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選擇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免試欲加入科組：下拉選單選擇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科組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、</a:t>
            </a:r>
            <a:r>
              <a:rPr lang="zh-TW" altLang="zh-TW" sz="1800" b="1" u="sng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學校序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(3)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【加入】按鈕。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(4</a:t>
            </a:r>
            <a:r>
              <a:rPr lang="en-US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調整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排序。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(5)</a:t>
            </a:r>
            <a:r>
              <a:rPr lang="zh-TW" altLang="zh-TW" sz="18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點選</a:t>
            </a:r>
            <a:r>
              <a:rPr lang="zh-TW" altLang="zh-TW" sz="1800" b="1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【儲存志願】按鈕。</a:t>
            </a:r>
            <a:endParaRPr lang="zh-TW" altLang="zh-TW" sz="1800" dirty="0">
              <a:solidFill>
                <a:schemeClr val="bg1">
                  <a:lumMod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37890" name="Picture 2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72" y="1735310"/>
            <a:ext cx="4520409" cy="33379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矩形 10"/>
          <p:cNvSpPr>
            <a:spLocks noChangeArrowheads="1"/>
          </p:cNvSpPr>
          <p:nvPr/>
        </p:nvSpPr>
        <p:spPr bwMode="auto">
          <a:xfrm>
            <a:off x="1203722" y="4838700"/>
            <a:ext cx="1565672" cy="3000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tx1"/>
              </a:buClr>
              <a:buFontTx/>
              <a:buNone/>
            </a:pPr>
            <a:r>
              <a:rPr lang="zh-TW" altLang="en-US" sz="1350" b="1">
                <a:solidFill>
                  <a:srgbClr val="FFFFFF"/>
                </a:solidFill>
                <a:latin typeface="+mn-lt"/>
                <a:cs typeface="+mn-ea"/>
                <a:sym typeface="+mn-lt"/>
              </a:rPr>
              <a:t>集體報名學生</a:t>
            </a:r>
            <a:endParaRPr lang="en-US" altLang="zh-TW" sz="1350" b="1">
              <a:solidFill>
                <a:srgbClr val="FFFFFF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直線圖說文字 1 (加上強調線) 10"/>
          <p:cNvSpPr>
            <a:spLocks/>
          </p:cNvSpPr>
          <p:nvPr/>
        </p:nvSpPr>
        <p:spPr bwMode="auto">
          <a:xfrm>
            <a:off x="5764314" y="4586310"/>
            <a:ext cx="1379934" cy="402431"/>
          </a:xfrm>
          <a:prstGeom prst="accentCallout1">
            <a:avLst>
              <a:gd name="adj1" fmla="val 2042"/>
              <a:gd name="adj2" fmla="val 101472"/>
              <a:gd name="adj3" fmla="val -40361"/>
              <a:gd name="adj4" fmla="val 108954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200" dirty="0">
                <a:latin typeface="+mn-lt"/>
                <a:cs typeface="+mn-ea"/>
                <a:sym typeface="+mn-lt"/>
              </a:rPr>
              <a:t>總積分計算說明</a:t>
            </a:r>
          </a:p>
        </p:txBody>
      </p:sp>
      <p:sp>
        <p:nvSpPr>
          <p:cNvPr id="12" name="直線圖說文字 1 (加上強調線) 11"/>
          <p:cNvSpPr>
            <a:spLocks/>
          </p:cNvSpPr>
          <p:nvPr/>
        </p:nvSpPr>
        <p:spPr bwMode="auto">
          <a:xfrm>
            <a:off x="7562405" y="4611313"/>
            <a:ext cx="873919" cy="377428"/>
          </a:xfrm>
          <a:prstGeom prst="accentCallout1">
            <a:avLst>
              <a:gd name="adj1" fmla="val 90565"/>
              <a:gd name="adj2" fmla="val 99329"/>
              <a:gd name="adj3" fmla="val -20560"/>
              <a:gd name="adj4" fmla="val 118519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刪除志願</a:t>
            </a:r>
          </a:p>
        </p:txBody>
      </p:sp>
      <p:sp>
        <p:nvSpPr>
          <p:cNvPr id="10" name="直線圖說文字 1 (加上強調線) 9"/>
          <p:cNvSpPr>
            <a:spLocks/>
          </p:cNvSpPr>
          <p:nvPr/>
        </p:nvSpPr>
        <p:spPr bwMode="auto">
          <a:xfrm>
            <a:off x="7281862" y="2787774"/>
            <a:ext cx="1757363" cy="377428"/>
          </a:xfrm>
          <a:prstGeom prst="accentCallout1">
            <a:avLst>
              <a:gd name="adj1" fmla="val 97889"/>
              <a:gd name="adj2" fmla="val 100472"/>
              <a:gd name="adj3" fmla="val 414736"/>
              <a:gd name="adj4" fmla="val 63032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該項科組招生資訊</a:t>
            </a:r>
          </a:p>
        </p:txBody>
      </p:sp>
      <p:sp>
        <p:nvSpPr>
          <p:cNvPr id="2" name="直線圖說文字 1 (加上強調線) 1"/>
          <p:cNvSpPr>
            <a:spLocks/>
          </p:cNvSpPr>
          <p:nvPr/>
        </p:nvSpPr>
        <p:spPr bwMode="auto">
          <a:xfrm>
            <a:off x="2769393" y="3042673"/>
            <a:ext cx="1379935" cy="972740"/>
          </a:xfrm>
          <a:prstGeom prst="accentCallout1">
            <a:avLst>
              <a:gd name="adj1" fmla="val 2042"/>
              <a:gd name="adj2" fmla="val 101472"/>
              <a:gd name="adj3" fmla="val 38495"/>
              <a:gd name="adj4" fmla="val 116051"/>
            </a:avLst>
          </a:prstGeom>
          <a:solidFill>
            <a:srgbClr val="CCFF99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1350">
                <a:latin typeface="+mn-lt"/>
                <a:cs typeface="+mn-ea"/>
                <a:sym typeface="+mn-lt"/>
              </a:rPr>
              <a:t>志願別：已儲存志願數</a:t>
            </a:r>
            <a:r>
              <a:rPr lang="en-US" altLang="zh-TW" sz="1350">
                <a:latin typeface="+mn-lt"/>
                <a:cs typeface="+mn-ea"/>
                <a:sym typeface="+mn-lt"/>
              </a:rPr>
              <a:t>/</a:t>
            </a:r>
            <a:r>
              <a:rPr lang="zh-TW" altLang="en-US" sz="1350">
                <a:latin typeface="+mn-lt"/>
                <a:cs typeface="+mn-ea"/>
                <a:sym typeface="+mn-lt"/>
              </a:rPr>
              <a:t>可選志願總數</a:t>
            </a:r>
          </a:p>
        </p:txBody>
      </p:sp>
      <p:sp>
        <p:nvSpPr>
          <p:cNvPr id="13" name="橢圓形圖說文字 8"/>
          <p:cNvSpPr>
            <a:spLocks noChangeArrowheads="1"/>
          </p:cNvSpPr>
          <p:nvPr/>
        </p:nvSpPr>
        <p:spPr bwMode="auto">
          <a:xfrm>
            <a:off x="6071842" y="1060772"/>
            <a:ext cx="2875011" cy="1057446"/>
          </a:xfrm>
          <a:prstGeom prst="wedgeEllipseCallout">
            <a:avLst>
              <a:gd name="adj1" fmla="val -178839"/>
              <a:gd name="adj2" fmla="val 9991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【</a:t>
            </a:r>
            <a:r>
              <a:rPr lang="zh-TW" altLang="en-US" sz="1800" b="1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加入</a:t>
            </a:r>
            <a:r>
              <a:rPr lang="en-US" altLang="zh-TW" sz="18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】</a:t>
            </a:r>
            <a:r>
              <a:rPr lang="zh-TW" altLang="en-US" sz="18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：</a:t>
            </a:r>
            <a:endParaRPr lang="en-US" altLang="zh-TW" sz="1800" b="1" dirty="0" smtClean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只是</a:t>
            </a:r>
            <a:r>
              <a:rPr lang="zh-TW" altLang="en-US" sz="1600" b="1" u="sng" dirty="0">
                <a:solidFill>
                  <a:srgbClr val="002060"/>
                </a:solidFill>
                <a:latin typeface="+mn-lt"/>
                <a:cs typeface="+mn-ea"/>
                <a:sym typeface="+mn-lt"/>
              </a:rPr>
              <a:t>暫存</a:t>
            </a: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志願</a:t>
            </a: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，</a:t>
            </a:r>
            <a:endParaRPr lang="en-US" altLang="zh-TW" sz="1600" b="1" dirty="0" smtClean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160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並不</a:t>
            </a:r>
            <a:r>
              <a:rPr lang="zh-TW" altLang="en-US" sz="16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會儲存到系統哦！</a:t>
            </a:r>
          </a:p>
        </p:txBody>
      </p:sp>
      <p:sp>
        <p:nvSpPr>
          <p:cNvPr id="14" name="橢圓形圖說文字 13"/>
          <p:cNvSpPr>
            <a:spLocks noChangeArrowheads="1"/>
          </p:cNvSpPr>
          <p:nvPr/>
        </p:nvSpPr>
        <p:spPr bwMode="auto">
          <a:xfrm>
            <a:off x="6017470" y="434503"/>
            <a:ext cx="1544935" cy="626269"/>
          </a:xfrm>
          <a:prstGeom prst="wedgeEllipseCallout">
            <a:avLst>
              <a:gd name="adj1" fmla="val -58740"/>
              <a:gd name="adj2" fmla="val 20884"/>
            </a:avLst>
          </a:prstGeom>
          <a:solidFill>
            <a:srgbClr val="FF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7000" rIns="0" bIns="27000"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5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很重要</a:t>
            </a:r>
            <a:r>
              <a:rPr lang="zh-TW" altLang="en-US" sz="2250" b="1" dirty="0" smtClean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！</a:t>
            </a:r>
            <a:endParaRPr lang="en-US" altLang="zh-TW" sz="225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標題 1"/>
          <p:cNvSpPr txBox="1">
            <a:spLocks/>
          </p:cNvSpPr>
          <p:nvPr/>
        </p:nvSpPr>
        <p:spPr>
          <a:xfrm>
            <a:off x="1625059" y="135626"/>
            <a:ext cx="4997085" cy="435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zh-TW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0" y="125011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683568" y="123478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 smtClean="0">
                <a:cs typeface="+mn-ea"/>
                <a:sym typeface="+mn-lt"/>
              </a:rPr>
              <a:t>3-3</a:t>
            </a:r>
            <a:r>
              <a:rPr lang="zh-TW" altLang="en-US" sz="2400" b="1" dirty="0" smtClean="0">
                <a:cs typeface="+mn-ea"/>
                <a:sym typeface="+mn-lt"/>
              </a:rPr>
              <a:t> </a:t>
            </a:r>
            <a:r>
              <a:rPr lang="zh-TW" altLang="zh-TW" sz="2400" b="1" dirty="0" smtClean="0"/>
              <a:t>選</a:t>
            </a:r>
            <a:r>
              <a:rPr lang="zh-TW" altLang="zh-TW" sz="2400" b="1" dirty="0"/>
              <a:t>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4" y="3335933"/>
            <a:ext cx="3973137" cy="1615659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16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194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8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8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0" grpId="0" animBg="1"/>
      <p:bldP spid="2" grpId="0" animBg="1"/>
      <p:bldP spid="13" grpId="0" animBg="1"/>
      <p:bldP spid="14" grpId="0" animBg="1"/>
      <p:bldP spid="23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507854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矩形 1"/>
          <p:cNvSpPr>
            <a:spLocks noChangeArrowheads="1"/>
          </p:cNvSpPr>
          <p:nvPr/>
        </p:nvSpPr>
        <p:spPr bwMode="auto">
          <a:xfrm>
            <a:off x="1121066" y="621599"/>
            <a:ext cx="4856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※</a:t>
            </a:r>
            <a:r>
              <a:rPr lang="zh-TW" alt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補充說明：</a:t>
            </a:r>
            <a:r>
              <a:rPr lang="en-US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(4)</a:t>
            </a:r>
            <a:r>
              <a:rPr lang="zh-TW" altLang="zh-TW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ea"/>
                <a:sym typeface="+mn-lt"/>
              </a:rPr>
              <a:t>排序功能 </a:t>
            </a:r>
            <a:endParaRPr lang="zh-TW" altLang="zh-TW" sz="2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094" name="矩形 2"/>
          <p:cNvSpPr>
            <a:spLocks noChangeArrowheads="1"/>
          </p:cNvSpPr>
          <p:nvPr/>
        </p:nvSpPr>
        <p:spPr bwMode="auto">
          <a:xfrm>
            <a:off x="1547664" y="1052166"/>
            <a:ext cx="1499128" cy="36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1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TW" altLang="zh-TW" sz="2000" b="1" dirty="0">
                <a:solidFill>
                  <a:srgbClr val="080808"/>
                </a:solidFill>
                <a:latin typeface="+mn-lt"/>
                <a:cs typeface="+mn-ea"/>
                <a:sym typeface="+mn-lt"/>
              </a:rPr>
              <a:t>上下移動</a:t>
            </a:r>
            <a:endParaRPr lang="zh-TW" altLang="en-US" sz="2000" b="1" dirty="0">
              <a:solidFill>
                <a:srgbClr val="080808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143002" y="-126958"/>
            <a:ext cx="184731" cy="25391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TW" altLang="en-US" sz="105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547664" y="3138522"/>
            <a:ext cx="56675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  <a:defRPr/>
            </a:pPr>
            <a:r>
              <a:rPr lang="zh-TW" altLang="zh-TW" sz="2000" b="1" dirty="0">
                <a:solidFill>
                  <a:srgbClr val="080808"/>
                </a:solidFill>
                <a:cs typeface="+mn-ea"/>
                <a:sym typeface="+mn-lt"/>
              </a:rPr>
              <a:t>快速移動志願序</a:t>
            </a:r>
            <a:r>
              <a:rPr lang="zh-TW" altLang="en-US" sz="2000" b="1" dirty="0">
                <a:solidFill>
                  <a:srgbClr val="080808"/>
                </a:solidFill>
                <a:cs typeface="+mn-ea"/>
                <a:sym typeface="+mn-lt"/>
              </a:rPr>
              <a:t>   </a:t>
            </a:r>
            <a:r>
              <a:rPr lang="zh-TW" altLang="en-US" dirty="0" smtClean="0">
                <a:solidFill>
                  <a:srgbClr val="080808"/>
                </a:solidFill>
                <a:cs typeface="+mn-ea"/>
                <a:sym typeface="+mn-lt"/>
              </a:rPr>
              <a:t>輸入目標流水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號</a:t>
            </a:r>
            <a:r>
              <a:rPr lang="zh-TW" altLang="en-US" dirty="0" smtClean="0">
                <a:solidFill>
                  <a:srgbClr val="080808"/>
                </a:solidFill>
                <a:cs typeface="+mn-ea"/>
                <a:sym typeface="+mn-lt"/>
              </a:rPr>
              <a:t>，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再按下</a:t>
            </a:r>
            <a:r>
              <a:rPr lang="en-US" altLang="zh-TW" dirty="0">
                <a:solidFill>
                  <a:srgbClr val="080808"/>
                </a:solidFill>
                <a:cs typeface="+mn-ea"/>
                <a:sym typeface="+mn-lt"/>
              </a:rPr>
              <a:t>Go</a:t>
            </a:r>
            <a:r>
              <a:rPr lang="zh-TW" altLang="en-US" dirty="0">
                <a:solidFill>
                  <a:srgbClr val="080808"/>
                </a:solidFill>
                <a:cs typeface="+mn-ea"/>
                <a:sym typeface="+mn-lt"/>
              </a:rPr>
              <a:t>按鈕。</a:t>
            </a: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6332340" y="4054846"/>
            <a:ext cx="17978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050" b="1" dirty="0">
                <a:latin typeface="+mn-lt"/>
                <a:cs typeface="+mn-ea"/>
                <a:sym typeface="+mn-lt"/>
              </a:rPr>
              <a:t>8</a:t>
            </a:r>
            <a:endParaRPr lang="zh-TW" altLang="en-US" sz="1050" b="1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流程圖: 接點 12"/>
          <p:cNvSpPr>
            <a:spLocks noChangeArrowheads="1"/>
          </p:cNvSpPr>
          <p:nvPr/>
        </p:nvSpPr>
        <p:spPr bwMode="auto">
          <a:xfrm>
            <a:off x="6553200" y="4063337"/>
            <a:ext cx="216694" cy="236935"/>
          </a:xfrm>
          <a:prstGeom prst="flowChartConnector">
            <a:avLst/>
          </a:prstGeom>
          <a:noFill/>
          <a:ln w="28575" algn="ctr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350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71915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23" name="TextBox 107"/>
          <p:cNvSpPr txBox="1"/>
          <p:nvPr/>
        </p:nvSpPr>
        <p:spPr>
          <a:xfrm>
            <a:off x="683568" y="51470"/>
            <a:ext cx="49685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  </a:t>
            </a:r>
            <a:r>
              <a:rPr lang="en-US" altLang="zh-TW" sz="2400" b="1" dirty="0">
                <a:cs typeface="+mn-ea"/>
                <a:sym typeface="+mn-lt"/>
              </a:rPr>
              <a:t>3-3</a:t>
            </a:r>
            <a:r>
              <a:rPr lang="zh-TW" altLang="en-US" sz="2400" b="1" dirty="0">
                <a:cs typeface="+mn-ea"/>
                <a:sym typeface="+mn-lt"/>
              </a:rPr>
              <a:t> </a:t>
            </a:r>
            <a:r>
              <a:rPr lang="zh-TW" altLang="zh-TW" sz="2400" b="1" dirty="0"/>
              <a:t>選填志願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pic>
        <p:nvPicPr>
          <p:cNvPr id="38914" name="Picture 2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11" y="1419622"/>
            <a:ext cx="5753100" cy="1485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17</a:t>
            </a:fld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1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  <p:bldP spid="89094" grpId="0"/>
      <p:bldP spid="10" grpId="0"/>
      <p:bldP spid="12" grpId="0"/>
      <p:bldP spid="13" grpId="0" animBg="1"/>
      <p:bldP spid="22" grpId="0" animBg="1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-20538"/>
            <a:ext cx="4176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EE7D00"/>
                </a:solidFill>
                <a:cs typeface="+mn-ea"/>
                <a:sym typeface="+mn-lt"/>
              </a:rPr>
              <a:t>三、附錄  </a:t>
            </a:r>
            <a:r>
              <a:rPr lang="en-US" altLang="zh-TW" sz="2400" b="1" dirty="0" smtClean="0">
                <a:cs typeface="+mn-ea"/>
                <a:sym typeface="+mn-lt"/>
              </a:rPr>
              <a:t>3-4</a:t>
            </a:r>
            <a:r>
              <a:rPr lang="zh-TW" altLang="en-US" sz="2400" b="1" dirty="0" smtClean="0">
                <a:cs typeface="+mn-ea"/>
                <a:sym typeface="+mn-lt"/>
              </a:rPr>
              <a:t> </a:t>
            </a:r>
            <a:r>
              <a:rPr lang="zh-TW" altLang="en-US" sz="2400" b="1" dirty="0" smtClean="0"/>
              <a:t>查詢我的</a:t>
            </a:r>
            <a:r>
              <a:rPr lang="zh-TW" altLang="zh-TW" sz="2400" b="1" dirty="0" smtClean="0"/>
              <a:t>志願</a:t>
            </a:r>
            <a:endParaRPr lang="zh-TW" altLang="en-US" sz="2400" b="1" dirty="0">
              <a:cs typeface="+mn-ea"/>
              <a:sym typeface="+mn-lt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211202" y="829839"/>
            <a:ext cx="3024336" cy="842654"/>
          </a:xfrm>
          <a:prstGeom prst="rect">
            <a:avLst/>
          </a:prstGeom>
          <a:solidFill>
            <a:schemeClr val="bg1"/>
          </a:solidFill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 kern="1200">
                <a:solidFill>
                  <a:schemeClr val="tx1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15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2400" smtClean="0">
                <a:latin typeface="+mn-ea"/>
                <a:ea typeface="+mn-ea"/>
                <a:cs typeface="+mn-ea"/>
                <a:sym typeface="+mn-lt"/>
              </a:rPr>
              <a:t>志願選填相關作業</a:t>
            </a:r>
            <a: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  <a:t>/</a:t>
            </a:r>
            <a:b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</a:br>
            <a:r>
              <a:rPr lang="en-US" altLang="zh-TW" sz="2400" smtClean="0">
                <a:latin typeface="+mn-ea"/>
                <a:ea typeface="+mn-ea"/>
                <a:cs typeface="+mn-ea"/>
                <a:sym typeface="+mn-lt"/>
              </a:rPr>
              <a:t> </a:t>
            </a:r>
            <a:r>
              <a:rPr lang="zh-TW" altLang="en-US" sz="2400" smtClean="0">
                <a:latin typeface="+mn-ea"/>
                <a:ea typeface="+mn-ea"/>
                <a:cs typeface="+mn-ea"/>
                <a:sym typeface="+mn-lt"/>
              </a:rPr>
              <a:t>查詢我的志願資料</a:t>
            </a:r>
            <a:endParaRPr lang="zh-TW" altLang="en-US" sz="2400" dirty="0">
              <a:latin typeface="+mn-ea"/>
              <a:ea typeface="+mn-ea"/>
              <a:cs typeface="+mn-ea"/>
              <a:sym typeface="+mn-lt"/>
            </a:endParaRPr>
          </a:p>
        </p:txBody>
      </p:sp>
      <p:pic>
        <p:nvPicPr>
          <p:cNvPr id="22" name="Picture 2" descr="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39952" y="411510"/>
            <a:ext cx="4939160" cy="2824153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文字版面配置區 2"/>
          <p:cNvSpPr txBox="1">
            <a:spLocks/>
          </p:cNvSpPr>
          <p:nvPr/>
        </p:nvSpPr>
        <p:spPr>
          <a:xfrm>
            <a:off x="-21227" y="1662702"/>
            <a:ext cx="4752528" cy="144535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892" lvl="0" indent="-285743" algn="l" defTabSz="914400" rtl="0" eaLnBrk="1" latinLnBrk="0" hangingPunct="1"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lvl="1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lvl="2" indent="-266693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lvl="3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lvl="4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lvl="5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lvl="6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lvl="7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lvl="8" indent="-257168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kern="1200">
                <a:solidFill>
                  <a:schemeClr val="tx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r>
              <a:rPr lang="zh-TW" altLang="en-US" sz="2300" smtClean="0">
                <a:latin typeface="+mn-lt"/>
                <a:ea typeface="+mn-ea"/>
                <a:cs typeface="+mn-ea"/>
                <a:sym typeface="+mn-lt"/>
              </a:rPr>
              <a:t>儲存志願完成後，</a:t>
            </a:r>
            <a:r>
              <a:rPr lang="en-US" altLang="zh-TW" sz="2300" smtClean="0">
                <a:latin typeface="+mn-lt"/>
                <a:ea typeface="+mn-ea"/>
                <a:cs typeface="+mn-ea"/>
                <a:sym typeface="+mn-lt"/>
              </a:rPr>
              <a:t/>
            </a:r>
            <a:br>
              <a:rPr lang="en-US" altLang="zh-TW" sz="2300" smtClean="0">
                <a:latin typeface="+mn-lt"/>
                <a:ea typeface="+mn-ea"/>
                <a:cs typeface="+mn-ea"/>
                <a:sym typeface="+mn-lt"/>
              </a:rPr>
            </a:br>
            <a:r>
              <a:rPr lang="zh-TW" altLang="en-US" sz="2300" smtClean="0">
                <a:latin typeface="+mn-lt"/>
                <a:ea typeface="+mn-ea"/>
                <a:cs typeface="+mn-ea"/>
                <a:sym typeface="+mn-lt"/>
              </a:rPr>
              <a:t>務必到</a:t>
            </a:r>
            <a:r>
              <a:rPr lang="en-US" altLang="zh-TW" sz="2300" smtClean="0"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lang="zh-TW" altLang="en-US" sz="2300" smtClean="0">
                <a:latin typeface="+mn-lt"/>
                <a:ea typeface="+mn-ea"/>
                <a:cs typeface="+mn-ea"/>
                <a:sym typeface="+mn-lt"/>
              </a:rPr>
              <a:t>查詢我的志願資料</a:t>
            </a:r>
            <a:r>
              <a:rPr lang="en-US" altLang="zh-TW" sz="2300" smtClean="0"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57149" indent="0">
              <a:buFont typeface="Quattrocento Sans"/>
              <a:buNone/>
            </a:pPr>
            <a:r>
              <a:rPr lang="zh-TW" altLang="en-US" sz="2300" smtClean="0">
                <a:latin typeface="+mn-lt"/>
                <a:ea typeface="+mn-ea"/>
                <a:cs typeface="+mn-ea"/>
                <a:sym typeface="+mn-lt"/>
              </a:rPr>
              <a:t>    頁面，確認所選志願及順序</a:t>
            </a:r>
            <a:endParaRPr lang="zh-TW" altLang="en-US" sz="23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107"/>
          <p:cNvSpPr txBox="1"/>
          <p:nvPr/>
        </p:nvSpPr>
        <p:spPr>
          <a:xfrm>
            <a:off x="-36512" y="3291830"/>
            <a:ext cx="43924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學生端精選問題 </a:t>
            </a:r>
            <a:r>
              <a:rPr lang="en-US" altLang="zh-TW" sz="2800" b="1" dirty="0" smtClean="0">
                <a:solidFill>
                  <a:srgbClr val="4C9CC0"/>
                </a:solidFill>
                <a:cs typeface="+mn-ea"/>
                <a:sym typeface="+mn-lt"/>
              </a:rPr>
              <a:t>TOP</a:t>
            </a:r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rgbClr val="4C9CC0"/>
                </a:solidFill>
                <a:cs typeface="+mn-ea"/>
                <a:sym typeface="+mn-lt"/>
              </a:rPr>
              <a:t>3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51520" y="3723878"/>
            <a:ext cx="22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1.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忘記密碼</a:t>
            </a:r>
            <a:endParaRPr lang="en-US" altLang="zh-TW" sz="2800" dirty="0" smtClean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2339752" y="372387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2.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密碼錯誤</a:t>
            </a:r>
            <a:r>
              <a:rPr lang="zh-TW" altLang="en-US" sz="2800" b="1" dirty="0" smtClean="0">
                <a:solidFill>
                  <a:srgbClr val="FF0000"/>
                </a:solidFill>
                <a:cs typeface="+mn-ea"/>
                <a:sym typeface="+mn-lt"/>
              </a:rPr>
              <a:t>五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次被鎖住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156176" y="370471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>
                <a:solidFill>
                  <a:srgbClr val="4C9CC0"/>
                </a:solidFill>
                <a:cs typeface="+mn-ea"/>
                <a:sym typeface="+mn-lt"/>
              </a:rPr>
              <a:t>3. </a:t>
            </a:r>
            <a:r>
              <a:rPr lang="zh-TW" altLang="en-US" sz="2800" dirty="0" smtClean="0">
                <a:solidFill>
                  <a:srgbClr val="4C9CC0"/>
                </a:solidFill>
                <a:cs typeface="+mn-ea"/>
                <a:sym typeface="+mn-lt"/>
              </a:rPr>
              <a:t>系統</a:t>
            </a:r>
            <a:r>
              <a:rPr lang="zh-TW" altLang="en-US" sz="2800" dirty="0">
                <a:solidFill>
                  <a:srgbClr val="4C9CC0"/>
                </a:solidFill>
                <a:cs typeface="+mn-ea"/>
                <a:sym typeface="+mn-lt"/>
              </a:rPr>
              <a:t>登不進去</a:t>
            </a:r>
            <a:endParaRPr lang="en-US" altLang="zh-TW" sz="2800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-36512" y="4240708"/>
            <a:ext cx="9201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700" b="1" dirty="0" smtClean="0">
                <a:solidFill>
                  <a:srgbClr val="EB5B7D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★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【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解決方法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】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簡報</a:t>
            </a:r>
            <a:r>
              <a:rPr lang="en-US" altLang="zh-TW" sz="2700" b="1" dirty="0" smtClean="0">
                <a:solidFill>
                  <a:srgbClr val="EB5B7D"/>
                </a:solidFill>
                <a:cs typeface="+mn-ea"/>
                <a:sym typeface="+mn-lt"/>
              </a:rPr>
              <a:t>P.7</a:t>
            </a:r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 smtClean="0">
                <a:solidFill>
                  <a:srgbClr val="EB5B7D"/>
                </a:solidFill>
                <a:cs typeface="+mn-ea"/>
                <a:sym typeface="+mn-lt"/>
              </a:rPr>
              <a:t>  </a:t>
            </a:r>
            <a:endParaRPr lang="en-US" altLang="zh-TW" sz="1600" b="1" dirty="0" smtClean="0">
              <a:solidFill>
                <a:srgbClr val="EB5B7D"/>
              </a:solidFill>
              <a:cs typeface="+mn-ea"/>
              <a:sym typeface="+mn-lt"/>
            </a:endParaRPr>
          </a:p>
          <a:p>
            <a:r>
              <a:rPr lang="zh-TW" altLang="en-US" sz="2700" b="1" dirty="0" smtClean="0">
                <a:solidFill>
                  <a:srgbClr val="EB5B7D"/>
                </a:solidFill>
                <a:cs typeface="+mn-ea"/>
                <a:sym typeface="+mn-lt"/>
              </a:rPr>
              <a:t>     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相關作業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學生資料查詢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修改密碼</a:t>
            </a:r>
            <a:r>
              <a:rPr lang="en-US" altLang="zh-TW" sz="2900" b="1" dirty="0" smtClean="0">
                <a:solidFill>
                  <a:srgbClr val="EB5B7D"/>
                </a:solidFill>
                <a:cs typeface="+mn-ea"/>
                <a:sym typeface="+mn-lt"/>
              </a:rPr>
              <a:t>&gt;</a:t>
            </a:r>
            <a:r>
              <a:rPr lang="zh-TW" altLang="en-US" sz="2900" b="1" dirty="0" smtClean="0">
                <a:solidFill>
                  <a:srgbClr val="EB5B7D"/>
                </a:solidFill>
                <a:cs typeface="+mn-ea"/>
                <a:sym typeface="+mn-lt"/>
              </a:rPr>
              <a:t>還原預設密碼</a:t>
            </a:r>
            <a:endParaRPr lang="en-US" altLang="zh-TW" sz="2900" b="1" dirty="0">
              <a:solidFill>
                <a:srgbClr val="EB5B7D"/>
              </a:solidFill>
              <a:cs typeface="+mn-ea"/>
              <a:sym typeface="+mn-lt"/>
            </a:endParaRPr>
          </a:p>
        </p:txBody>
      </p:sp>
      <p:cxnSp>
        <p:nvCxnSpPr>
          <p:cNvPr id="29" name="直線接點 28"/>
          <p:cNvCxnSpPr/>
          <p:nvPr/>
        </p:nvCxnSpPr>
        <p:spPr>
          <a:xfrm>
            <a:off x="0" y="3291830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0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1" grpId="0" animBg="1"/>
      <p:bldP spid="23" grpId="0" uiExpand="1" build="p"/>
      <p:bldP spid="24" grpId="0"/>
      <p:bldP spid="2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3003"/>
            <a:ext cx="755576" cy="40903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496855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0</a:t>
            </a:r>
            <a:r>
              <a:rPr lang="zh-TW" alt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設置環境：智慧教學錄影廣播系統</a:t>
            </a:r>
            <a:endParaRPr lang="zh-TW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518324"/>
            <a:ext cx="1080120" cy="15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圖片 5"/>
          <p:cNvPicPr/>
          <p:nvPr/>
        </p:nvPicPr>
        <p:blipFill rotWithShape="1">
          <a:blip r:embed="rId5"/>
          <a:srcRect l="15257" t="77303" r="77310" b="9436"/>
          <a:stretch/>
        </p:blipFill>
        <p:spPr>
          <a:xfrm>
            <a:off x="251520" y="987574"/>
            <a:ext cx="1008112" cy="1224136"/>
          </a:xfrm>
          <a:prstGeom prst="rect">
            <a:avLst/>
          </a:prstGeom>
        </p:spPr>
      </p:pic>
      <p:pic>
        <p:nvPicPr>
          <p:cNvPr id="7" name="圖片 6"/>
          <p:cNvPicPr/>
          <p:nvPr/>
        </p:nvPicPr>
        <p:blipFill rotWithShape="1">
          <a:blip r:embed="rId6"/>
          <a:srcRect r="1961"/>
          <a:stretch/>
        </p:blipFill>
        <p:spPr>
          <a:xfrm>
            <a:off x="1763688" y="462033"/>
            <a:ext cx="6696744" cy="4669613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2</a:t>
            </a:fld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圓角矩形 1"/>
          <p:cNvSpPr/>
          <p:nvPr/>
        </p:nvSpPr>
        <p:spPr>
          <a:xfrm>
            <a:off x="179512" y="915566"/>
            <a:ext cx="1152128" cy="136815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1928501" y="1707654"/>
            <a:ext cx="4875747" cy="296907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903909" y="974800"/>
            <a:ext cx="507851" cy="5806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27112" y="339502"/>
            <a:ext cx="65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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331640" y="2643758"/>
            <a:ext cx="47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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342539" y="917307"/>
            <a:ext cx="493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solidFill>
                  <a:srgbClr val="E9456C"/>
                </a:solidFill>
                <a:sym typeface="Wingdings" panose="05000000000000000000" pitchFamily="2" charset="2"/>
              </a:rPr>
              <a:t></a:t>
            </a:r>
            <a:endParaRPr lang="zh-TW" altLang="en-US" sz="3600" dirty="0">
              <a:solidFill>
                <a:srgbClr val="E9456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05837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2" grpId="0" animBg="1"/>
      <p:bldP spid="10" grpId="0" animBg="1"/>
      <p:bldP spid="11" grpId="0" animBg="1"/>
      <p:bldP spid="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722560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680378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22895" y="2974122"/>
            <a:ext cx="4801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1-2.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選擇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「中投區</a:t>
            </a:r>
            <a:r>
              <a:rPr lang="zh-TW" altLang="en-US" sz="2400" b="1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免試入學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系統」</a:t>
            </a:r>
          </a:p>
        </p:txBody>
      </p:sp>
      <p:pic>
        <p:nvPicPr>
          <p:cNvPr id="102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86"/>
          <a:stretch/>
        </p:blipFill>
        <p:spPr bwMode="auto">
          <a:xfrm>
            <a:off x="5122352" y="2712990"/>
            <a:ext cx="3888432" cy="1370928"/>
          </a:xfrm>
          <a:prstGeom prst="rect">
            <a:avLst/>
          </a:prstGeom>
          <a:noFill/>
          <a:ln w="127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矩形 1"/>
          <p:cNvSpPr/>
          <p:nvPr/>
        </p:nvSpPr>
        <p:spPr>
          <a:xfrm>
            <a:off x="58894" y="4198317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cs typeface="+mn-ea"/>
                <a:sym typeface="+mn-lt"/>
              </a:rPr>
              <a:t>1-3.</a:t>
            </a:r>
            <a:r>
              <a:rPr lang="zh-TW" altLang="en-US" sz="2400" b="1" dirty="0" smtClean="0">
                <a:cs typeface="+mn-ea"/>
                <a:sym typeface="+mn-lt"/>
              </a:rPr>
              <a:t>選擇</a:t>
            </a:r>
            <a:r>
              <a:rPr lang="zh-TW" altLang="en-US" sz="2400" b="1" dirty="0">
                <a:cs typeface="+mn-ea"/>
                <a:sym typeface="+mn-lt"/>
              </a:rPr>
              <a:t>工具列的「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登入</a:t>
            </a:r>
            <a:r>
              <a:rPr lang="zh-TW" altLang="en-US" sz="2400" dirty="0">
                <a:cs typeface="+mn-ea"/>
                <a:sym typeface="+mn-lt"/>
              </a:rPr>
              <a:t>」</a:t>
            </a:r>
          </a:p>
        </p:txBody>
      </p:sp>
      <p:pic>
        <p:nvPicPr>
          <p:cNvPr id="1027" name="圖片 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85" b="54693"/>
          <a:stretch/>
        </p:blipFill>
        <p:spPr bwMode="auto">
          <a:xfrm>
            <a:off x="5148064" y="4227934"/>
            <a:ext cx="2896551" cy="90761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3</a:t>
            </a:fld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148064" y="722560"/>
            <a:ext cx="3168352" cy="1808539"/>
            <a:chOff x="7107" y="1938"/>
            <a:chExt cx="4117" cy="2665"/>
          </a:xfrm>
        </p:grpSpPr>
        <p:pic>
          <p:nvPicPr>
            <p:cNvPr id="6" name="圖片 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7" y="1938"/>
              <a:ext cx="4117" cy="263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7169" y="3619"/>
              <a:ext cx="2421" cy="984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sp>
        <p:nvSpPr>
          <p:cNvPr id="12" name="文字方塊 2"/>
          <p:cNvSpPr txBox="1">
            <a:spLocks noChangeArrowheads="1"/>
          </p:cNvSpPr>
          <p:nvPr/>
        </p:nvSpPr>
        <p:spPr bwMode="auto">
          <a:xfrm>
            <a:off x="22895" y="1166430"/>
            <a:ext cx="508344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1-1.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請開啟</a:t>
            </a:r>
            <a:r>
              <a:rPr lang="en-US" altLang="zh-TW" sz="2400" b="1" dirty="0">
                <a:latin typeface="+mn-lt"/>
                <a:cs typeface="+mn-ea"/>
                <a:sym typeface="+mn-lt"/>
              </a:rPr>
              <a:t>Chrome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網路瀏覽器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       進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「大雅國中」首頁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，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       點「升學資訊」選</a:t>
            </a:r>
            <a:r>
              <a:rPr lang="zh-TW" altLang="en-US" sz="2400" b="1" dirty="0">
                <a:latin typeface="+mn-lt"/>
                <a:cs typeface="+mn-ea"/>
                <a:sym typeface="+mn-lt"/>
              </a:rPr>
              <a:t>最</a:t>
            </a:r>
            <a:r>
              <a:rPr lang="zh-TW" altLang="en-US" sz="2400" b="1" dirty="0" smtClean="0">
                <a:latin typeface="+mn-lt"/>
                <a:cs typeface="+mn-ea"/>
                <a:sym typeface="+mn-lt"/>
              </a:rPr>
              <a:t>上方</a:t>
            </a:r>
            <a:endParaRPr lang="en-US" altLang="zh-TW" sz="2400" b="1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1800" b="1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1800" b="1" dirty="0" smtClean="0">
                <a:latin typeface="+mn-lt"/>
                <a:cs typeface="+mn-ea"/>
                <a:sym typeface="+mn-lt"/>
              </a:rPr>
              <a:t>       「中</a:t>
            </a:r>
            <a:r>
              <a:rPr lang="zh-TW" altLang="en-US" sz="1800" b="1" dirty="0">
                <a:latin typeface="+mn-lt"/>
                <a:cs typeface="+mn-ea"/>
                <a:sym typeface="+mn-lt"/>
              </a:rPr>
              <a:t>投區高級中等學校免試入學系統平</a:t>
            </a:r>
            <a:r>
              <a:rPr lang="zh-TW" altLang="en-US" sz="1800" b="1" dirty="0" smtClean="0">
                <a:latin typeface="+mn-lt"/>
                <a:cs typeface="+mn-ea"/>
                <a:sym typeface="+mn-lt"/>
              </a:rPr>
              <a:t>臺」</a:t>
            </a:r>
            <a:endParaRPr lang="zh-TW" altLang="en-US" sz="1800" b="1" dirty="0">
              <a:latin typeface="+mn-lt"/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5220072" y="1826048"/>
            <a:ext cx="1863148" cy="7037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5122352" y="2753843"/>
            <a:ext cx="1903220" cy="609995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7059226" y="4256966"/>
            <a:ext cx="393094" cy="33100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直線接點 15"/>
          <p:cNvCxnSpPr/>
          <p:nvPr/>
        </p:nvCxnSpPr>
        <p:spPr>
          <a:xfrm>
            <a:off x="0" y="2643758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-36512" y="4155926"/>
            <a:ext cx="9180512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8"/>
          <p:cNvSpPr txBox="1"/>
          <p:nvPr/>
        </p:nvSpPr>
        <p:spPr>
          <a:xfrm>
            <a:off x="3356421" y="-53562"/>
            <a:ext cx="3727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400" b="1" dirty="0" smtClean="0">
                <a:solidFill>
                  <a:schemeClr val="bg2"/>
                </a:solidFill>
                <a:cs typeface="+mn-ea"/>
                <a:sym typeface="+mn-lt"/>
              </a:rPr>
              <a:t>導師</a:t>
            </a:r>
            <a:r>
              <a:rPr lang="en-US" altLang="zh-TW" sz="4400" b="1" dirty="0" smtClean="0">
                <a:solidFill>
                  <a:schemeClr val="bg2"/>
                </a:solidFill>
                <a:cs typeface="+mn-ea"/>
                <a:sym typeface="+mn-lt"/>
              </a:rPr>
              <a:t>/</a:t>
            </a:r>
            <a:r>
              <a:rPr lang="zh-TW" altLang="en-US" sz="4400" b="1" dirty="0">
                <a:solidFill>
                  <a:schemeClr val="bg2"/>
                </a:solidFill>
                <a:cs typeface="+mn-ea"/>
                <a:sym typeface="+mn-lt"/>
              </a:rPr>
              <a:t>輔導老師</a:t>
            </a:r>
          </a:p>
        </p:txBody>
      </p:sp>
      <p:cxnSp>
        <p:nvCxnSpPr>
          <p:cNvPr id="22" name="直接连接符 10"/>
          <p:cNvCxnSpPr/>
          <p:nvPr/>
        </p:nvCxnSpPr>
        <p:spPr>
          <a:xfrm>
            <a:off x="22895" y="627534"/>
            <a:ext cx="9085609" cy="15058"/>
          </a:xfrm>
          <a:prstGeom prst="line">
            <a:avLst/>
          </a:prstGeom>
          <a:ln w="12700">
            <a:solidFill>
              <a:srgbClr val="EB5B7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等腰三角形 24"/>
          <p:cNvSpPr/>
          <p:nvPr/>
        </p:nvSpPr>
        <p:spPr>
          <a:xfrm>
            <a:off x="1547665" y="-20538"/>
            <a:ext cx="1895088" cy="608572"/>
          </a:xfrm>
          <a:prstGeom prst="triangle">
            <a:avLst>
              <a:gd name="adj" fmla="val 51060"/>
            </a:avLst>
          </a:prstGeom>
          <a:solidFill>
            <a:schemeClr val="tx1">
              <a:lumMod val="65000"/>
              <a:lumOff val="35000"/>
              <a:alpha val="1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TextBox 7"/>
          <p:cNvSpPr txBox="1"/>
          <p:nvPr/>
        </p:nvSpPr>
        <p:spPr>
          <a:xfrm>
            <a:off x="1944472" y="17908"/>
            <a:ext cx="110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0">
                <a:solidFill>
                  <a:schemeClr val="accent2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TW" sz="3600" b="1" dirty="0" smtClean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(</a:t>
            </a:r>
            <a:r>
              <a:rPr lang="zh-TW" altLang="en-US" sz="3600" b="1" dirty="0" smtClean="0">
                <a:solidFill>
                  <a:schemeClr val="bg2"/>
                </a:solidFill>
                <a:latin typeface="+mn-ea"/>
                <a:cs typeface="+mn-ea"/>
                <a:sym typeface="+mn-lt"/>
              </a:rPr>
              <a:t>一</a:t>
            </a:r>
            <a:r>
              <a:rPr lang="en-US" altLang="zh-TW" sz="36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)</a:t>
            </a:r>
            <a:endParaRPr lang="zh-CN" altLang="en-US" sz="3600" b="1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8636546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18" dur="1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2" grpId="0"/>
      <p:bldP spid="12" grpId="0"/>
      <p:bldP spid="13" grpId="0" animBg="1"/>
      <p:bldP spid="14" grpId="0" animBg="1"/>
      <p:bldP spid="15" grpId="0" animBg="1"/>
      <p:bldP spid="21" grpId="0"/>
      <p:bldP spid="25" grpId="0" animBg="1"/>
      <p:bldP spid="25" grpId="1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/>
          <a:srcRect r="28674" b="32956"/>
          <a:stretch/>
        </p:blipFill>
        <p:spPr>
          <a:xfrm>
            <a:off x="3563888" y="66450"/>
            <a:ext cx="5472608" cy="159899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文字方塊 4"/>
          <p:cNvSpPr txBox="1"/>
          <p:nvPr/>
        </p:nvSpPr>
        <p:spPr>
          <a:xfrm>
            <a:off x="78824" y="876657"/>
            <a:ext cx="4997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(1)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操作手冊下載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：</a:t>
            </a:r>
            <a:endParaRPr lang="en-US" altLang="zh-TW" sz="2400" b="1" dirty="0" smtClean="0">
              <a:solidFill>
                <a:srgbClr val="000000"/>
              </a:solidFill>
              <a:cs typeface="+mn-ea"/>
              <a:sym typeface="+mn-lt"/>
            </a:endParaRPr>
          </a:p>
          <a:p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  相關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下載→教學操作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3447A-3CB4-4631-B405-5E14F97A7A6E}" type="slidenum">
              <a:rPr lang="zh-CN" altLang="en-US" smtClean="0">
                <a:cs typeface="+mn-ea"/>
                <a:sym typeface="+mn-lt"/>
              </a:rPr>
              <a:pPr/>
              <a:t>4</a:t>
            </a:fld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15"/>
          <a:stretch/>
        </p:blipFill>
        <p:spPr>
          <a:xfrm>
            <a:off x="3542953" y="1851670"/>
            <a:ext cx="5493543" cy="1259394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文字方塊 9"/>
          <p:cNvSpPr txBox="1"/>
          <p:nvPr/>
        </p:nvSpPr>
        <p:spPr>
          <a:xfrm>
            <a:off x="103048" y="1826194"/>
            <a:ext cx="23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0000"/>
                </a:solidFill>
                <a:cs typeface="+mn-ea"/>
                <a:sym typeface="+mn-lt"/>
              </a:rPr>
              <a:t>(2)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常見問題</a:t>
            </a:r>
          </a:p>
        </p:txBody>
      </p:sp>
      <p:sp>
        <p:nvSpPr>
          <p:cNvPr id="11" name="Google Shape;125;p17"/>
          <p:cNvSpPr txBox="1">
            <a:spLocks/>
          </p:cNvSpPr>
          <p:nvPr/>
        </p:nvSpPr>
        <p:spPr>
          <a:xfrm>
            <a:off x="251520" y="3219822"/>
            <a:ext cx="8712968" cy="135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92" marR="0" lvl="0" indent="-285743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685783" marR="0" lvl="1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028675" marR="0" lvl="2" indent="-2666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15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371566" marR="0" lvl="3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1714457" marR="0" lvl="4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057348" marR="0" lvl="5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2400240" marR="0" lvl="6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2743132" marR="0" lvl="7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3086023" marR="0" lvl="8" indent="-25716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35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確認您當前使用的電腦環境</a:t>
            </a:r>
            <a:r>
              <a:rPr kumimoji="0" lang="en-US" altLang="zh-TW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(</a:t>
            </a:r>
            <a:r>
              <a:rPr kumimoji="0" lang="zh-TW" alt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彈跳視窗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是否開啟、</a:t>
            </a:r>
            <a:r>
              <a:rPr kumimoji="0" lang="zh-TW" altLang="en-US" sz="15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列印功能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是否正常連接印表機</a:t>
            </a:r>
            <a:r>
              <a:rPr kumimoji="0" lang="en-US" altLang="zh-TW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……)</a:t>
            </a:r>
            <a:r>
              <a:rPr kumimoji="0" lang="zh-TW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適用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及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Ie9.0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以上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版本瀏覽器，建議使用</a:t>
            </a:r>
            <a:r>
              <a:rPr kumimoji="0" lang="en-US" altLang="zh-TW" sz="1800" b="1" i="0" u="sng" strike="noStrike" kern="0" cap="none" spc="10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Chrome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操作本系統</a:t>
            </a: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依</a:t>
            </a:r>
            <a:r>
              <a:rPr kumimoji="0" lang="en-US" altLang="zh-TW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113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學年度中投區高級中等學校免試入學委員會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公告網址連結本系統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342892" marR="0" lvl="0" indent="-28574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首次登入系統，務必</a:t>
            </a:r>
            <a:r>
              <a:rPr kumimoji="0" lang="zh-TW" altLang="en-US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修改登入密碼</a:t>
            </a: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，才可使用其它功能。</a:t>
            </a: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57149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90384" y="4579263"/>
            <a:ext cx="7842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9" lvl="0">
              <a:buClr>
                <a:srgbClr val="FFCD00"/>
              </a:buClr>
              <a:buSzPts val="2400"/>
              <a:defRPr/>
            </a:pPr>
            <a:r>
              <a:rPr lang="en-US" altLang="zh-TW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※</a:t>
            </a:r>
            <a:r>
              <a:rPr lang="zh-TW" altLang="en-US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請務必</a:t>
            </a:r>
            <a:r>
              <a:rPr lang="zh-TW" altLang="en-US" sz="3200" b="1" u="sng" kern="0" dirty="0">
                <a:solidFill>
                  <a:srgbClr val="FF0000"/>
                </a:solidFill>
                <a:cs typeface="+mn-ea"/>
                <a:sym typeface="+mn-lt"/>
              </a:rPr>
              <a:t>熟記</a:t>
            </a:r>
            <a:r>
              <a:rPr lang="zh-TW" altLang="en-US" sz="3200" b="1" u="sng" kern="0" dirty="0" smtClean="0">
                <a:solidFill>
                  <a:srgbClr val="FF0000"/>
                </a:solidFill>
                <a:cs typeface="+mn-ea"/>
                <a:sym typeface="+mn-lt"/>
              </a:rPr>
              <a:t>密碼</a:t>
            </a:r>
            <a:r>
              <a:rPr lang="en-US" altLang="zh-TW" sz="1600" b="1" kern="0" dirty="0" smtClean="0">
                <a:solidFill>
                  <a:srgbClr val="0000FF"/>
                </a:solidFill>
                <a:cs typeface="+mn-ea"/>
                <a:sym typeface="+mn-lt"/>
              </a:rPr>
              <a:t>    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(</a:t>
            </a:r>
            <a:r>
              <a:rPr lang="zh-TW" altLang="en-US" sz="2400" b="1" u="sng" dirty="0">
                <a:solidFill>
                  <a:srgbClr val="4C9CC0"/>
                </a:solidFill>
                <a:cs typeface="+mn-ea"/>
                <a:sym typeface="+mn-lt"/>
              </a:rPr>
              <a:t>若忘記密碼，請洽註冊組</a:t>
            </a:r>
            <a:r>
              <a:rPr lang="en-US" altLang="zh-TW" sz="2400" b="1" u="sng" dirty="0">
                <a:solidFill>
                  <a:srgbClr val="4C9CC0"/>
                </a:solidFill>
                <a:cs typeface="+mn-ea"/>
                <a:sym typeface="+mn-lt"/>
              </a:rPr>
              <a:t>)</a:t>
            </a:r>
            <a:endParaRPr lang="zh-TW" altLang="en-US" sz="2400" b="1" u="sng" dirty="0">
              <a:solidFill>
                <a:srgbClr val="4C9CC0"/>
              </a:solidFill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6816" y="177966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-36512" y="3219822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-36512" y="93652"/>
            <a:ext cx="755576" cy="409030"/>
          </a:xfrm>
          <a:prstGeom prst="rect">
            <a:avLst/>
          </a:prstGeom>
          <a:solidFill>
            <a:srgbClr val="4C9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6" name="TextBox 107"/>
          <p:cNvSpPr txBox="1"/>
          <p:nvPr/>
        </p:nvSpPr>
        <p:spPr>
          <a:xfrm>
            <a:off x="647056" y="51470"/>
            <a:ext cx="44644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4C9CC0"/>
                </a:solidFill>
                <a:cs typeface="+mn-ea"/>
                <a:sym typeface="+mn-lt"/>
              </a:rPr>
              <a:t>一、連結網址</a:t>
            </a:r>
            <a:endParaRPr lang="zh-TW" altLang="en-US" sz="2800" b="1" dirty="0">
              <a:solidFill>
                <a:srgbClr val="4C9CC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295595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矩形 106"/>
          <p:cNvSpPr/>
          <p:nvPr/>
        </p:nvSpPr>
        <p:spPr>
          <a:xfrm>
            <a:off x="0" y="51470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83568" y="51470"/>
            <a:ext cx="3456384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endParaRPr lang="en-US" altLang="zh-TW" sz="2800" b="1" dirty="0" smtClean="0">
              <a:solidFill>
                <a:srgbClr val="00B050"/>
              </a:solidFill>
              <a:cs typeface="+mn-ea"/>
              <a:sym typeface="+mn-lt"/>
            </a:endParaRPr>
          </a:p>
          <a:p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              密碼</a:t>
            </a:r>
            <a:endParaRPr lang="zh-TW" altLang="en-US" sz="28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5" name="文字方塊 2"/>
          <p:cNvSpPr txBox="1">
            <a:spLocks noChangeArrowheads="1"/>
          </p:cNvSpPr>
          <p:nvPr/>
        </p:nvSpPr>
        <p:spPr bwMode="auto">
          <a:xfrm>
            <a:off x="35496" y="1203598"/>
            <a:ext cx="4301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2-1.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點選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>
                <a:latin typeface="+mn-lt"/>
                <a:cs typeface="+mn-ea"/>
                <a:sym typeface="+mn-lt"/>
              </a:rPr>
              <a:t> 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「國中</a:t>
            </a:r>
            <a:r>
              <a:rPr lang="zh-TW" altLang="en-US" sz="2400" dirty="0">
                <a:latin typeface="+mn-lt"/>
                <a:cs typeface="+mn-ea"/>
                <a:sym typeface="+mn-lt"/>
              </a:rPr>
              <a:t>輔導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老師」</a:t>
            </a:r>
            <a:endParaRPr lang="zh-TW" altLang="en-US" sz="2400" dirty="0">
              <a:latin typeface="+mn-lt"/>
              <a:cs typeface="+mn-ea"/>
              <a:sym typeface="+mn-lt"/>
            </a:endParaRPr>
          </a:p>
        </p:txBody>
      </p:sp>
      <p:pic>
        <p:nvPicPr>
          <p:cNvPr id="11266" name="圖片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7" b="7443"/>
          <a:stretch/>
        </p:blipFill>
        <p:spPr bwMode="auto">
          <a:xfrm>
            <a:off x="3339852" y="51470"/>
            <a:ext cx="5666400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圓角矩形 7"/>
          <p:cNvSpPr/>
          <p:nvPr/>
        </p:nvSpPr>
        <p:spPr>
          <a:xfrm>
            <a:off x="4445365" y="411510"/>
            <a:ext cx="1206755" cy="139117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2"/>
          <p:cNvSpPr txBox="1">
            <a:spLocks noChangeArrowheads="1"/>
          </p:cNvSpPr>
          <p:nvPr/>
        </p:nvSpPr>
        <p:spPr bwMode="auto">
          <a:xfrm>
            <a:off x="0" y="3185166"/>
            <a:ext cx="317747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400" b="1" dirty="0" smtClean="0">
                <a:latin typeface="+mn-lt"/>
                <a:cs typeface="+mn-ea"/>
                <a:sym typeface="+mn-lt"/>
              </a:rPr>
              <a:t>2-2.</a:t>
            </a:r>
            <a:r>
              <a:rPr lang="zh-TW" altLang="en-US" sz="2400" dirty="0" smtClean="0">
                <a:latin typeface="+mn-lt"/>
                <a:cs typeface="+mn-ea"/>
                <a:sym typeface="+mn-lt"/>
              </a:rPr>
              <a:t>依系統畫面指示，</a:t>
            </a:r>
            <a:endParaRPr lang="en-US" altLang="zh-TW" sz="2400" dirty="0" smtClean="0">
              <a:latin typeface="+mn-lt"/>
              <a:cs typeface="+mn-ea"/>
              <a:sym typeface="+mn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latin typeface="+mn-lt"/>
                <a:cs typeface="+mn-ea"/>
                <a:sym typeface="+mn-lt"/>
              </a:rPr>
              <a:t>      輸入登入資訊</a:t>
            </a:r>
            <a:endParaRPr lang="zh-TW" altLang="en-US" sz="2400" dirty="0">
              <a:latin typeface="+mn-lt"/>
              <a:cs typeface="+mn-ea"/>
              <a:sym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9"/>
          <a:stretch/>
        </p:blipFill>
        <p:spPr bwMode="auto">
          <a:xfrm>
            <a:off x="3314829" y="2176885"/>
            <a:ext cx="3993475" cy="2966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文字方塊 10"/>
          <p:cNvSpPr txBox="1"/>
          <p:nvPr/>
        </p:nvSpPr>
        <p:spPr>
          <a:xfrm>
            <a:off x="5634372" y="3290860"/>
            <a:ext cx="326991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zh-TW" altLang="zh-TW" b="1" dirty="0">
                <a:solidFill>
                  <a:srgbClr val="333333"/>
                </a:solidFill>
                <a:cs typeface="+mn-ea"/>
                <a:sym typeface="+mn-lt"/>
              </a:rPr>
              <a:t>帳號</a:t>
            </a:r>
            <a:r>
              <a:rPr lang="zh-TW" altLang="en-US" b="1" dirty="0">
                <a:solidFill>
                  <a:srgbClr val="333333"/>
                </a:solidFill>
                <a:cs typeface="+mn-ea"/>
                <a:sym typeface="+mn-lt"/>
              </a:rPr>
              <a:t>、密碼</a:t>
            </a:r>
            <a:r>
              <a:rPr lang="zh-TW" altLang="en-US" b="1" dirty="0" smtClean="0">
                <a:solidFill>
                  <a:srgbClr val="333333"/>
                </a:solidFill>
                <a:cs typeface="+mn-ea"/>
                <a:sym typeface="+mn-lt"/>
              </a:rPr>
              <a:t>：</a:t>
            </a:r>
            <a:r>
              <a:rPr lang="zh-TW" altLang="en-US" dirty="0" smtClean="0">
                <a:solidFill>
                  <a:srgbClr val="333333"/>
                </a:solidFill>
                <a:cs typeface="+mn-ea"/>
                <a:sym typeface="+mn-lt"/>
              </a:rPr>
              <a:t>由註冊組建</a:t>
            </a:r>
            <a:r>
              <a:rPr lang="zh-TW" altLang="en-US" dirty="0">
                <a:solidFill>
                  <a:srgbClr val="333333"/>
                </a:solidFill>
                <a:cs typeface="+mn-ea"/>
                <a:sym typeface="+mn-lt"/>
              </a:rPr>
              <a:t>置</a:t>
            </a:r>
            <a:r>
              <a:rPr lang="zh-TW" altLang="en-US" dirty="0" smtClean="0">
                <a:solidFill>
                  <a:srgbClr val="333333"/>
                </a:solidFill>
                <a:cs typeface="+mn-ea"/>
                <a:sym typeface="+mn-lt"/>
              </a:rPr>
              <a:t>。</a:t>
            </a:r>
            <a:endParaRPr lang="en-US" altLang="zh-TW" dirty="0">
              <a:solidFill>
                <a:srgbClr val="333333"/>
              </a:solidFill>
              <a:cs typeface="+mn-ea"/>
              <a:sym typeface="+mn-lt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634372" y="4032514"/>
            <a:ext cx="24923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eaLnBrk="1" hangingPunct="1">
              <a:defRPr sz="2000" b="1">
                <a:solidFill>
                  <a:srgbClr val="333333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驗證碼</a:t>
            </a:r>
            <a:r>
              <a:rPr lang="zh-TW" altLang="zh-TW" sz="1800" dirty="0"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zh-TW" altLang="en-US" sz="1800" dirty="0">
                <a:latin typeface="+mn-lt"/>
                <a:ea typeface="+mn-ea"/>
                <a:cs typeface="+mn-ea"/>
                <a:sym typeface="+mn-lt"/>
              </a:rPr>
              <a:t>依圖示輸入</a:t>
            </a:r>
            <a:endParaRPr lang="en-US" altLang="zh-TW" sz="1800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3" name="直線接點 12"/>
          <p:cNvCxnSpPr/>
          <p:nvPr/>
        </p:nvCxnSpPr>
        <p:spPr>
          <a:xfrm>
            <a:off x="-36512" y="2067694"/>
            <a:ext cx="9144000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50184"/>
      </p:ext>
    </p:extLst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4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/>
      <p:bldP spid="5" grpId="0"/>
      <p:bldP spid="8" grpId="0" animBg="1"/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rcRect l="-22032" t="-1363" r="27172" b="27631"/>
          <a:stretch/>
        </p:blipFill>
        <p:spPr>
          <a:xfrm>
            <a:off x="1858840" y="1491630"/>
            <a:ext cx="7177656" cy="2988887"/>
          </a:xfrm>
          <a:prstGeom prst="rect">
            <a:avLst/>
          </a:prstGeom>
        </p:spPr>
      </p:pic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194708" y="787987"/>
            <a:ext cx="8897219" cy="81047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2200" dirty="0" smtClean="0">
                <a:latin typeface="+mn-lt"/>
                <a:cs typeface="+mn-ea"/>
                <a:sym typeface="+mn-lt"/>
              </a:rPr>
              <a:t>提供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輔導老師或</a:t>
            </a:r>
            <a:r>
              <a:rPr lang="zh-TW" altLang="zh-TW" sz="2200" dirty="0" smtClean="0">
                <a:latin typeface="+mn-lt"/>
                <a:cs typeface="+mn-ea"/>
                <a:sym typeface="+mn-lt"/>
              </a:rPr>
              <a:t>導師協助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忘記密碼的學生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，</a:t>
            </a:r>
            <a:r>
              <a:rPr lang="zh-TW" altLang="zh-TW" sz="2200" dirty="0">
                <a:latin typeface="+mn-lt"/>
                <a:cs typeface="+mn-ea"/>
                <a:sym typeface="+mn-lt"/>
              </a:rPr>
              <a:t>將登入密碼還原成預設密碼</a:t>
            </a:r>
            <a:r>
              <a:rPr lang="zh-TW" altLang="zh-TW" sz="1800" dirty="0">
                <a:latin typeface="+mn-lt"/>
                <a:cs typeface="+mn-ea"/>
                <a:sym typeface="+mn-lt"/>
              </a:rPr>
              <a:t>。</a:t>
            </a:r>
            <a:endParaRPr lang="en-US" altLang="zh-TW" sz="1800" dirty="0">
              <a:latin typeface="+mn-lt"/>
              <a:cs typeface="+mn-ea"/>
              <a:sym typeface="+mn-lt"/>
            </a:endParaRPr>
          </a:p>
          <a:p>
            <a:pPr eaLnBrk="1" hangingPunct="1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 smtClean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（</a:t>
            </a:r>
            <a:r>
              <a:rPr lang="zh-TW" altLang="zh-TW" sz="1800" dirty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學生資料僅供查詢，無編修</a:t>
            </a:r>
            <a:r>
              <a:rPr lang="zh-TW" altLang="zh-TW" sz="1800" dirty="0" smtClean="0">
                <a:solidFill>
                  <a:srgbClr val="EB5B7D"/>
                </a:solidFill>
                <a:latin typeface="+mn-lt"/>
                <a:cs typeface="+mn-ea"/>
                <a:sym typeface="+mn-lt"/>
              </a:rPr>
              <a:t>功能）</a:t>
            </a:r>
            <a:endParaRPr lang="zh-TW" altLang="zh-TW" sz="1800" dirty="0">
              <a:solidFill>
                <a:srgbClr val="EB5B7D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Google Shape;125;p17"/>
          <p:cNvSpPr txBox="1">
            <a:spLocks noGrp="1"/>
          </p:cNvSpPr>
          <p:nvPr>
            <p:ph type="body" idx="1"/>
          </p:nvPr>
        </p:nvSpPr>
        <p:spPr>
          <a:xfrm>
            <a:off x="194709" y="1874030"/>
            <a:ext cx="3540360" cy="2785952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(1)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學生資料查詢</a:t>
            </a:r>
            <a:r>
              <a:rPr lang="zh-TW" altLang="en-US" sz="2800" b="1" dirty="0" smtClean="0">
                <a:solidFill>
                  <a:srgbClr val="0070C0"/>
                </a:solidFill>
                <a:cs typeface="+mn-ea"/>
                <a:sym typeface="+mn-lt"/>
              </a:rPr>
              <a:t>：</a:t>
            </a:r>
            <a:endParaRPr lang="en-US" altLang="zh-TW" sz="2800" b="1" dirty="0" smtClean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800" b="1" dirty="0" smtClean="0">
                <a:solidFill>
                  <a:srgbClr val="0070C0"/>
                </a:solidFill>
                <a:cs typeface="+mn-ea"/>
                <a:sym typeface="+mn-lt"/>
              </a:rPr>
              <a:t>   </a:t>
            </a:r>
            <a:r>
              <a:rPr lang="zh-TW" altLang="en-US" sz="2800" b="1" dirty="0" smtClean="0">
                <a:solidFill>
                  <a:srgbClr val="0070C0"/>
                </a:solidFill>
                <a:cs typeface="+mn-ea"/>
                <a:sym typeface="+mn-lt"/>
              </a:rPr>
              <a:t>還原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學生密碼</a:t>
            </a:r>
          </a:p>
          <a:p>
            <a:pPr marL="76199" indent="0">
              <a:buNone/>
            </a:pPr>
            <a:r>
              <a:rPr lang="en-US" altLang="zh-TW" sz="2800" b="1" dirty="0" smtClean="0">
                <a:solidFill>
                  <a:srgbClr val="EB5B7D"/>
                </a:solidFill>
                <a:cs typeface="+mn-ea"/>
                <a:sym typeface="+mn-lt"/>
              </a:rPr>
              <a:t>(2)</a:t>
            </a:r>
            <a:r>
              <a:rPr lang="zh-TW" altLang="en-US" sz="2800" b="1" dirty="0" smtClean="0">
                <a:solidFill>
                  <a:srgbClr val="EB5B7D"/>
                </a:solidFill>
                <a:cs typeface="+mn-ea"/>
                <a:sym typeface="+mn-lt"/>
              </a:rPr>
              <a:t>帳號錯誤次數查詢</a:t>
            </a:r>
            <a:endParaRPr lang="en-US" altLang="zh-TW" sz="2800" b="1" dirty="0" smtClean="0">
              <a:solidFill>
                <a:srgbClr val="EB5B7D"/>
              </a:solidFill>
              <a:cs typeface="+mn-ea"/>
              <a:sym typeface="+mn-lt"/>
            </a:endParaRPr>
          </a:p>
          <a:p>
            <a:pPr marL="76199" indent="0">
              <a:buNone/>
            </a:pPr>
            <a:r>
              <a:rPr lang="en-US" altLang="zh-TW" sz="2800" b="1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800" b="1" dirty="0">
                <a:solidFill>
                  <a:srgbClr val="0070C0"/>
                </a:solidFill>
                <a:cs typeface="+mn-ea"/>
                <a:sym typeface="+mn-lt"/>
              </a:rPr>
              <a:t>學生志願明細查詢</a:t>
            </a:r>
            <a:endParaRPr lang="en-US" altLang="zh-TW" sz="2800" b="1" dirty="0">
              <a:solidFill>
                <a:srgbClr val="0070C0"/>
              </a:solidFill>
              <a:cs typeface="+mn-ea"/>
              <a:sym typeface="+mn-lt"/>
            </a:endParaRPr>
          </a:p>
          <a:p>
            <a:pPr marL="76199" indent="0">
              <a:buClr>
                <a:schemeClr val="accent6"/>
              </a:buClr>
              <a:buNone/>
            </a:pPr>
            <a:r>
              <a:rPr lang="en-US" altLang="zh-TW" sz="2800" b="1" dirty="0" smtClean="0">
                <a:solidFill>
                  <a:srgbClr val="EB5B7D"/>
                </a:solidFill>
                <a:cs typeface="+mn-ea"/>
                <a:sym typeface="+mn-lt"/>
              </a:rPr>
              <a:t>(4)</a:t>
            </a:r>
            <a:r>
              <a:rPr lang="zh-TW" altLang="en-US" sz="2800" b="1" dirty="0" smtClean="0">
                <a:solidFill>
                  <a:srgbClr val="EB5B7D"/>
                </a:solidFill>
                <a:cs typeface="+mn-ea"/>
                <a:sym typeface="+mn-lt"/>
              </a:rPr>
              <a:t>學生</a:t>
            </a:r>
            <a:r>
              <a:rPr lang="zh-TW" altLang="en-US" sz="2800" b="1" dirty="0">
                <a:solidFill>
                  <a:srgbClr val="EB5B7D"/>
                </a:solidFill>
                <a:cs typeface="+mn-ea"/>
                <a:sym typeface="+mn-lt"/>
              </a:rPr>
              <a:t>未填志願設定</a:t>
            </a:r>
            <a:endParaRPr lang="en-US" altLang="zh-TW" sz="2800" b="1" dirty="0">
              <a:solidFill>
                <a:srgbClr val="EB5B7D"/>
              </a:solidFill>
              <a:cs typeface="+mn-ea"/>
              <a:sym typeface="+mn-lt"/>
            </a:endParaRPr>
          </a:p>
          <a:p>
            <a:endParaRPr lang="zh-TW" altLang="en-US" sz="1800" b="1" u="sng" dirty="0">
              <a:solidFill>
                <a:srgbClr val="7030A0"/>
              </a:solidFill>
              <a:cs typeface="+mn-ea"/>
              <a:sym typeface="+mn-lt"/>
            </a:endParaRPr>
          </a:p>
          <a:p>
            <a:endParaRPr b="1" u="sng" dirty="0" smtClean="0">
              <a:solidFill>
                <a:srgbClr val="FF0000"/>
              </a:solidFill>
              <a:cs typeface="+mn-ea"/>
              <a:sym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6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4547568" y="1619053"/>
            <a:ext cx="1991792" cy="189068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0" y="137205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18" name="TextBox 107"/>
          <p:cNvSpPr txBox="1"/>
          <p:nvPr/>
        </p:nvSpPr>
        <p:spPr>
          <a:xfrm>
            <a:off x="683568" y="123478"/>
            <a:ext cx="763284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密碼</a:t>
            </a:r>
            <a:r>
              <a:rPr lang="zh-TW" altLang="en-US" sz="2000" b="1" dirty="0" smtClean="0">
                <a:solidFill>
                  <a:srgbClr val="00B050"/>
                </a:solidFill>
                <a:cs typeface="+mn-ea"/>
                <a:sym typeface="+mn-lt"/>
              </a:rPr>
              <a:t>       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選「相關作業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endParaRPr lang="zh-TW" altLang="en-US" sz="2400" b="1" dirty="0">
              <a:solidFill>
                <a:srgbClr val="00B05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359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build="p"/>
      <p:bldP spid="13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53003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6" y="51470"/>
            <a:ext cx="860546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二、輸入帳號、密碼 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 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「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相關作業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(1)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學生資料查詢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/>
          <a:srcRect l="20445" t="10428" r="22664" b="12138"/>
          <a:stretch/>
        </p:blipFill>
        <p:spPr>
          <a:xfrm>
            <a:off x="827584" y="627534"/>
            <a:ext cx="7560840" cy="44681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橢圓 3"/>
          <p:cNvSpPr/>
          <p:nvPr/>
        </p:nvSpPr>
        <p:spPr>
          <a:xfrm>
            <a:off x="2699792" y="4876006"/>
            <a:ext cx="360040" cy="1440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cs typeface="+mn-ea"/>
              <a:sym typeface="+mn-lt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7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1823770" y="589763"/>
            <a:ext cx="599915" cy="2537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圓角矩形 11"/>
          <p:cNvSpPr/>
          <p:nvPr/>
        </p:nvSpPr>
        <p:spPr>
          <a:xfrm>
            <a:off x="827584" y="3003798"/>
            <a:ext cx="5400600" cy="86409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1619672" y="4769368"/>
            <a:ext cx="596045" cy="3226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58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1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23478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04314"/>
            <a:ext cx="867747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6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800" b="1" dirty="0" smtClean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4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4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2400" b="1" dirty="0">
                <a:solidFill>
                  <a:srgbClr val="000000"/>
                </a:solidFill>
                <a:cs typeface="+mn-ea"/>
                <a:sym typeface="+mn-lt"/>
              </a:rPr>
              <a:t>「相關作業」</a:t>
            </a:r>
            <a:r>
              <a:rPr lang="zh-TW" altLang="en-US" sz="24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500" b="1" u="sng" dirty="0">
                <a:solidFill>
                  <a:srgbClr val="0070C0"/>
                </a:solidFill>
                <a:cs typeface="+mn-ea"/>
                <a:sym typeface="+mn-lt"/>
              </a:rPr>
              <a:t>(2)</a:t>
            </a:r>
            <a:r>
              <a:rPr lang="zh-TW" altLang="en-US" sz="2500" b="1" u="sng" dirty="0">
                <a:solidFill>
                  <a:srgbClr val="0070C0"/>
                </a:solidFill>
                <a:cs typeface="+mn-ea"/>
                <a:sym typeface="+mn-lt"/>
              </a:rPr>
              <a:t>帳號錯誤次數查詢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/>
          <a:srcRect l="21192" t="18200" r="22972" b="37100"/>
          <a:stretch/>
        </p:blipFill>
        <p:spPr>
          <a:xfrm>
            <a:off x="229170" y="699542"/>
            <a:ext cx="8591302" cy="43204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8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1331640" y="771550"/>
            <a:ext cx="720080" cy="360040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229170" y="3651870"/>
            <a:ext cx="1318494" cy="504056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8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36512" y="197019"/>
            <a:ext cx="755576" cy="40903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8" name="TextBox 107"/>
          <p:cNvSpPr txBox="1"/>
          <p:nvPr/>
        </p:nvSpPr>
        <p:spPr>
          <a:xfrm>
            <a:off x="647055" y="195486"/>
            <a:ext cx="9397553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二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輸入帳號</a:t>
            </a:r>
            <a:r>
              <a:rPr lang="zh-TW" altLang="en-US" sz="1100" b="1" dirty="0">
                <a:solidFill>
                  <a:srgbClr val="00B050"/>
                </a:solidFill>
                <a:cs typeface="+mn-ea"/>
                <a:sym typeface="+mn-lt"/>
              </a:rPr>
              <a:t>、</a:t>
            </a:r>
            <a:r>
              <a:rPr lang="zh-TW" altLang="en-US" sz="2400" b="1" dirty="0">
                <a:solidFill>
                  <a:srgbClr val="00B050"/>
                </a:solidFill>
                <a:cs typeface="+mn-ea"/>
                <a:sym typeface="+mn-lt"/>
              </a:rPr>
              <a:t>密碼 </a:t>
            </a:r>
            <a:r>
              <a:rPr lang="en-US" altLang="zh-TW" sz="2000" b="1" dirty="0" smtClean="0">
                <a:solidFill>
                  <a:srgbClr val="000000"/>
                </a:solidFill>
                <a:cs typeface="+mn-ea"/>
                <a:sym typeface="+mn-lt"/>
              </a:rPr>
              <a:t>2-3</a:t>
            </a:r>
            <a:r>
              <a:rPr lang="zh-TW" altLang="en-US" sz="2000" b="1" dirty="0" smtClean="0">
                <a:solidFill>
                  <a:srgbClr val="000000"/>
                </a:solidFill>
                <a:cs typeface="+mn-ea"/>
                <a:sym typeface="+mn-lt"/>
              </a:rPr>
              <a:t> 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「</a:t>
            </a:r>
            <a:r>
              <a:rPr lang="zh-TW" altLang="en-US" sz="2000" b="1" dirty="0">
                <a:solidFill>
                  <a:srgbClr val="000000"/>
                </a:solidFill>
                <a:cs typeface="+mn-ea"/>
                <a:sym typeface="+mn-lt"/>
              </a:rPr>
              <a:t>相關作業</a:t>
            </a:r>
            <a:r>
              <a:rPr lang="zh-TW" altLang="en-US" sz="1600" b="1" dirty="0">
                <a:solidFill>
                  <a:srgbClr val="000000"/>
                </a:solidFill>
                <a:cs typeface="+mn-ea"/>
                <a:sym typeface="+mn-lt"/>
              </a:rPr>
              <a:t>」</a:t>
            </a:r>
            <a:r>
              <a:rPr lang="zh-TW" altLang="en-US" sz="2300" b="1" dirty="0">
                <a:solidFill>
                  <a:srgbClr val="0070C0"/>
                </a:solidFill>
                <a:cs typeface="+mn-ea"/>
                <a:sym typeface="+mn-lt"/>
              </a:rPr>
              <a:t> </a:t>
            </a:r>
            <a:r>
              <a:rPr lang="en-US" altLang="zh-TW" sz="2250" b="1" u="sng" dirty="0">
                <a:solidFill>
                  <a:srgbClr val="0070C0"/>
                </a:solidFill>
                <a:cs typeface="+mn-ea"/>
                <a:sym typeface="+mn-lt"/>
              </a:rPr>
              <a:t>(3)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學生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「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免試</a:t>
            </a:r>
            <a:r>
              <a:rPr lang="zh-TW" altLang="en-US" sz="2000" b="1" u="sng" dirty="0">
                <a:solidFill>
                  <a:srgbClr val="0070C0"/>
                </a:solidFill>
                <a:cs typeface="+mn-ea"/>
                <a:sym typeface="+mn-lt"/>
              </a:rPr>
              <a:t>」</a:t>
            </a:r>
            <a:r>
              <a:rPr lang="zh-TW" altLang="en-US" sz="2200" b="1" u="sng" dirty="0">
                <a:solidFill>
                  <a:srgbClr val="0070C0"/>
                </a:solidFill>
                <a:cs typeface="+mn-ea"/>
                <a:sym typeface="+mn-lt"/>
              </a:rPr>
              <a:t>志願設定與查詢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827584" y="627534"/>
            <a:ext cx="7147048" cy="4392488"/>
            <a:chOff x="827584" y="627534"/>
            <a:chExt cx="7147048" cy="43924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/>
            <a:srcRect l="23653" t="12013" r="26167" b="14699"/>
            <a:stretch/>
          </p:blipFill>
          <p:spPr>
            <a:xfrm>
              <a:off x="827584" y="627534"/>
              <a:ext cx="7147048" cy="439248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10" name="橢圓 9"/>
            <p:cNvSpPr/>
            <p:nvPr/>
          </p:nvSpPr>
          <p:spPr>
            <a:xfrm>
              <a:off x="1907704" y="4731990"/>
              <a:ext cx="360040" cy="14401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cs typeface="+mn-ea"/>
                <a:sym typeface="+mn-lt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cs typeface="+mn-ea"/>
                <a:sym typeface="+mn-lt"/>
              </a:rPr>
              <a:pPr/>
              <a:t>9</a:t>
            </a:fld>
            <a:endParaRPr lang="en">
              <a:cs typeface="+mn-ea"/>
              <a:sym typeface="+mn-lt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1727684" y="595596"/>
            <a:ext cx="720080" cy="247962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5292080" y="4587974"/>
            <a:ext cx="720080" cy="391978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6876256" y="4268003"/>
            <a:ext cx="1098376" cy="824027"/>
          </a:xfrm>
          <a:prstGeom prst="roundRect">
            <a:avLst/>
          </a:prstGeom>
          <a:noFill/>
          <a:ln w="1143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723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4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4" grpId="0" animBg="1"/>
      <p:bldP spid="15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a79c663bc783ac5b2d3d718097d73f457917"/>
  <p:tag name="ISPRING_PRESENTATION_TITLE" val="falsh"/>
</p:tagLst>
</file>

<file path=ppt/theme/theme1.xml><?xml version="1.0" encoding="utf-8"?>
<a:theme xmlns:a="http://schemas.openxmlformats.org/drawingml/2006/main" name="第一PPT，www.1ppt.com">
  <a:themeElements>
    <a:clrScheme name="我的主题色">
      <a:dk1>
        <a:sysClr val="windowText" lastClr="000000"/>
      </a:dk1>
      <a:lt1>
        <a:sysClr val="window" lastClr="FFFFFF"/>
      </a:lt1>
      <a:dk2>
        <a:srgbClr val="E6325C"/>
      </a:dk2>
      <a:lt2>
        <a:srgbClr val="E6325C"/>
      </a:lt2>
      <a:accent1>
        <a:srgbClr val="A3CD39"/>
      </a:accent1>
      <a:accent2>
        <a:srgbClr val="A3CD39"/>
      </a:accent2>
      <a:accent3>
        <a:srgbClr val="4EC0A5"/>
      </a:accent3>
      <a:accent4>
        <a:srgbClr val="4EC0A5"/>
      </a:accent4>
      <a:accent5>
        <a:srgbClr val="E4BE33"/>
      </a:accent5>
      <a:accent6>
        <a:srgbClr val="E4BE33"/>
      </a:accent6>
      <a:hlink>
        <a:srgbClr val="0000FF"/>
      </a:hlink>
      <a:folHlink>
        <a:srgbClr val="800080"/>
      </a:folHlink>
    </a:clrScheme>
    <a:fontScheme name="0trsiatp">
      <a:majorFont>
        <a:latin typeface=""/>
        <a:ea typeface="微軟正黑體"/>
        <a:cs typeface=""/>
      </a:majorFont>
      <a:minorFont>
        <a:latin typeface=""/>
        <a:ea typeface="微軟正黑體"/>
        <a:cs typeface=""/>
      </a:minorFont>
    </a:fontScheme>
    <a:fmtScheme name="极目远眺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17433</TotalTime>
  <Words>1153</Words>
  <Application>Microsoft Office PowerPoint</Application>
  <PresentationFormat>如螢幕大小 (16:9)</PresentationFormat>
  <Paragraphs>158</Paragraphs>
  <Slides>18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8" baseType="lpstr">
      <vt:lpstr>Lora</vt:lpstr>
      <vt:lpstr>Quattrocento Sans</vt:lpstr>
      <vt:lpstr>宋体</vt:lpstr>
      <vt:lpstr>華康粗圓體</vt:lpstr>
      <vt:lpstr>微軟正黑體</vt:lpstr>
      <vt:lpstr>標楷體</vt:lpstr>
      <vt:lpstr>Arial</vt:lpstr>
      <vt:lpstr>Calibri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彩色三角形</dc:title>
  <dc:creator>第一PPT</dc:creator>
  <cp:keywords>www.1ppt.com</cp:keywords>
  <cp:lastModifiedBy>user</cp:lastModifiedBy>
  <cp:revision>1278</cp:revision>
  <cp:lastPrinted>2021-12-29T03:37:39Z</cp:lastPrinted>
  <dcterms:created xsi:type="dcterms:W3CDTF">2013-02-20T08:47:14Z</dcterms:created>
  <dcterms:modified xsi:type="dcterms:W3CDTF">2023-12-25T03:51:49Z</dcterms:modified>
</cp:coreProperties>
</file>